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0"/>
  </p:notesMasterIdLst>
  <p:sldIdLst>
    <p:sldId id="256" r:id="rId2"/>
    <p:sldId id="348" r:id="rId3"/>
    <p:sldId id="361" r:id="rId4"/>
    <p:sldId id="362" r:id="rId5"/>
    <p:sldId id="363" r:id="rId6"/>
    <p:sldId id="364" r:id="rId7"/>
    <p:sldId id="365" r:id="rId8"/>
    <p:sldId id="366" r:id="rId9"/>
    <p:sldId id="345" r:id="rId10"/>
    <p:sldId id="367" r:id="rId11"/>
    <p:sldId id="368" r:id="rId12"/>
    <p:sldId id="389" r:id="rId13"/>
    <p:sldId id="396" r:id="rId14"/>
    <p:sldId id="390" r:id="rId15"/>
    <p:sldId id="370" r:id="rId16"/>
    <p:sldId id="371" r:id="rId17"/>
    <p:sldId id="372" r:id="rId18"/>
    <p:sldId id="373" r:id="rId19"/>
    <p:sldId id="374" r:id="rId20"/>
    <p:sldId id="354" r:id="rId21"/>
    <p:sldId id="356" r:id="rId22"/>
    <p:sldId id="357" r:id="rId23"/>
    <p:sldId id="375" r:id="rId24"/>
    <p:sldId id="378" r:id="rId25"/>
    <p:sldId id="380" r:id="rId26"/>
    <p:sldId id="416" r:id="rId27"/>
    <p:sldId id="381" r:id="rId28"/>
    <p:sldId id="382" r:id="rId29"/>
    <p:sldId id="383" r:id="rId30"/>
    <p:sldId id="303" r:id="rId31"/>
    <p:sldId id="397" r:id="rId32"/>
    <p:sldId id="398" r:id="rId33"/>
    <p:sldId id="400" r:id="rId34"/>
    <p:sldId id="401" r:id="rId35"/>
    <p:sldId id="402" r:id="rId36"/>
    <p:sldId id="403" r:id="rId37"/>
    <p:sldId id="404" r:id="rId38"/>
    <p:sldId id="358" r:id="rId39"/>
    <p:sldId id="411" r:id="rId40"/>
    <p:sldId id="412" r:id="rId41"/>
    <p:sldId id="413" r:id="rId42"/>
    <p:sldId id="405" r:id="rId43"/>
    <p:sldId id="406" r:id="rId44"/>
    <p:sldId id="407" r:id="rId45"/>
    <p:sldId id="408" r:id="rId46"/>
    <p:sldId id="359" r:id="rId47"/>
    <p:sldId id="414" r:id="rId48"/>
    <p:sldId id="415" r:id="rId49"/>
    <p:sldId id="409" r:id="rId50"/>
    <p:sldId id="410" r:id="rId51"/>
    <p:sldId id="360" r:id="rId52"/>
    <p:sldId id="384" r:id="rId53"/>
    <p:sldId id="385" r:id="rId54"/>
    <p:sldId id="386" r:id="rId55"/>
    <p:sldId id="387" r:id="rId56"/>
    <p:sldId id="388" r:id="rId57"/>
    <p:sldId id="298" r:id="rId58"/>
    <p:sldId id="391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5pPr>
    <a:lvl6pPr marL="2286000" algn="l" defTabSz="457200" rtl="0" eaLnBrk="1" latinLnBrk="0" hangingPunct="1">
      <a:defRPr sz="12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6pPr>
    <a:lvl7pPr marL="2743200" algn="l" defTabSz="457200" rtl="0" eaLnBrk="1" latinLnBrk="0" hangingPunct="1">
      <a:defRPr sz="12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7pPr>
    <a:lvl8pPr marL="3200400" algn="l" defTabSz="457200" rtl="0" eaLnBrk="1" latinLnBrk="0" hangingPunct="1">
      <a:defRPr sz="12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8pPr>
    <a:lvl9pPr marL="3657600" algn="l" defTabSz="457200" rtl="0" eaLnBrk="1" latinLnBrk="0" hangingPunct="1">
      <a:defRPr sz="12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x x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8000"/>
    <a:srgbClr val="008000"/>
    <a:srgbClr val="66FFCC"/>
    <a:srgbClr val="66FF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7" autoAdjust="0"/>
    <p:restoredTop sz="90427" autoAdjust="0"/>
  </p:normalViewPr>
  <p:slideViewPr>
    <p:cSldViewPr snapToGrid="0" snapToObjects="1">
      <p:cViewPr varScale="1">
        <p:scale>
          <a:sx n="100" d="100"/>
          <a:sy n="100" d="100"/>
        </p:scale>
        <p:origin x="-118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12-04T07:20:06.338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199B7-E1B9-A54E-B6E2-EED2F93CC74E}" type="datetimeFigureOut">
              <a:rPr lang="it-IT" smtClean="0"/>
              <a:t>04/12/15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039E5-F6CA-5C4A-A24A-755F7C85EBA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7434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900">
                <a:latin typeface="Calibri" charset="0"/>
              </a:rPr>
              <a:t>- At what degrees and in which circumstances do knees fail?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900">
                <a:latin typeface="Calibri" charset="0"/>
              </a:rPr>
              <a:t> - Well, they fail exactly in the zones that navigation or a form of guidance help us avoid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900">
              <a:latin typeface="Calibri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900">
                <a:latin typeface="Calibri" charset="0"/>
              </a:rPr>
              <a:t>If you look at a recent study from Ritter et al., knees have lower failure rate at 6-7 degrees of anatomical axis ( or 0⁰ mechanical) and final HKA alignment with varus greater than 2 degrees anatomical (7-8 ⁰ varus mechanical) have a failure rate of 9.1%. This rate is multiplied in the obese patients population.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900">
              <a:latin typeface="Calibri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900">
                <a:latin typeface="Calibri" charset="0"/>
              </a:rPr>
              <a:t>Addionally, this study is telling us that: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900">
                <a:latin typeface="Calibri" charset="0"/>
              </a:rPr>
              <a:t>- Compensating for valgus femoral malalignment with a more varus tibial component (≥8° valgus) to achieve neutral overall alignment is associated with a 7.8% failure rate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900">
                <a:latin typeface="Calibri" charset="0"/>
              </a:rPr>
              <a:t>- Compensating with one of the 2 component to reach overall alignment was associate with higher failure rate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900">
                <a:latin typeface="Calibri" charset="0"/>
              </a:rPr>
              <a:t>- Again if we show in this graphic some guidance technology data, we see that navigation can help us out in the areas where failure rate is at its highest.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900">
                <a:latin typeface="Calibri" charset="0"/>
              </a:rPr>
              <a:t>- Cut validation is key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endParaRPr lang="en-US" sz="900">
              <a:latin typeface="Calibri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900" b="1">
              <a:latin typeface="Calibri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endParaRPr lang="en-US" sz="900">
              <a:latin typeface="Calibri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fr-CA" sz="900" u="sng">
                <a:latin typeface="Calibri" charset="0"/>
              </a:rPr>
              <a:t>Other details of the study (if you want to use them)</a:t>
            </a:r>
            <a:endParaRPr lang="en-US" sz="900" u="sng">
              <a:latin typeface="Calibri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900">
                <a:latin typeface="Calibri" charset="0"/>
              </a:rPr>
              <a:t>On 6070 TKA, mean duration for follow-up 7.6 years (+/-3.8y), 6 surgeons performed surgeries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r>
              <a:rPr lang="en-US" sz="900">
                <a:latin typeface="Calibri" charset="0"/>
              </a:rPr>
              <a:t>Knees with both neutral tibial and femoral alignment has the lowest failure rate 0.2% (9/4633)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r>
              <a:rPr lang="en-US" sz="900">
                <a:latin typeface="Calibri" charset="0"/>
              </a:rPr>
              <a:t>60.5% of knees (3673/6070) were well-aligned in the three measures (tibial alignment, femoral alignment and overall anatomic alignment) and were associated with a 0.22%  failure rate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r>
              <a:rPr lang="en-US" sz="900">
                <a:latin typeface="Calibri" charset="0"/>
              </a:rPr>
              <a:t> 39.5% of knees (2397/6070) in which at least one of the three measures was not neutral had a failure rate of 1.9% (46/2397)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900" b="1">
              <a:latin typeface="Calibri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900" b="1">
              <a:latin typeface="Calibri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900" b="1">
              <a:latin typeface="Calibri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900" b="1">
              <a:latin typeface="Calibri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900" b="1">
              <a:latin typeface="Calibri" charset="0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687" indent="-270264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058" indent="-21621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481" indent="-21621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5904" indent="-21621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327" indent="-21621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0750" indent="-21621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172" indent="-21621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597" indent="-21621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E11B193-EF2D-DC41-B00F-01D93AF3F718}" type="slidenum">
              <a:rPr lang="en-US" sz="1100">
                <a:solidFill>
                  <a:srgbClr val="000000"/>
                </a:solidFill>
                <a:ea typeface="MS PGothic" charset="0"/>
                <a:cs typeface="MS PGothic" charset="0"/>
              </a:rPr>
              <a:pPr eaLnBrk="1" hangingPunct="1"/>
              <a:t>7</a:t>
            </a:fld>
            <a:endParaRPr lang="en-US" sz="1100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68612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687" indent="-270264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058" indent="-21621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481" indent="-21621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5904" indent="-21621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327" indent="-21621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0750" indent="-21621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172" indent="-21621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597" indent="-21621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it-IT" sz="1100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68613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687" indent="-270264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058" indent="-21621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481" indent="-21621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5904" indent="-21621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327" indent="-21621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0750" indent="-21621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172" indent="-21621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597" indent="-21621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000000"/>
                </a:solidFill>
                <a:ea typeface="MS PGothic" charset="0"/>
                <a:cs typeface="MS PGothic" charset="0"/>
              </a:rPr>
              <a:t>This product is not approved in the U.S.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900">
                <a:latin typeface="Calibri" charset="0"/>
              </a:rPr>
              <a:t>- At what degrees and in which circumstances do knees fail?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900">
                <a:latin typeface="Calibri" charset="0"/>
              </a:rPr>
              <a:t> - Well, they fail exactly in the zones that navigation or a form of guidance help us avoid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900">
              <a:latin typeface="Calibri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900">
                <a:latin typeface="Calibri" charset="0"/>
              </a:rPr>
              <a:t>If you look at a recent study from Ritter et al., knees have lower failure rate at 6-7 degrees of anatomical axis ( or 0⁰ mechanical) and final HKA alignment with varus greater than 2 degrees anatomical (7-8 ⁰ varus mechanical) have a failure rate of 9.1%. This rate is multiplied in the obese patients population.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900">
              <a:latin typeface="Calibri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900">
                <a:latin typeface="Calibri" charset="0"/>
              </a:rPr>
              <a:t>Addionally, this study is telling us that: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900">
                <a:latin typeface="Calibri" charset="0"/>
              </a:rPr>
              <a:t>- Compensating for valgus femoral malalignment with a more varus tibial component (≥8° valgus) to achieve neutral overall alignment is associated with a 7.8% failure rate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900">
                <a:latin typeface="Calibri" charset="0"/>
              </a:rPr>
              <a:t>- Compensating with one of the 2 component to reach overall alignment was associate with higher failure rate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900">
                <a:latin typeface="Calibri" charset="0"/>
              </a:rPr>
              <a:t>- Again if we show in this graphic some guidance technology data, we see that navigation can help us out in the areas where failure rate is at its highest.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900">
                <a:latin typeface="Calibri" charset="0"/>
              </a:rPr>
              <a:t>- Cut validation is key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endParaRPr lang="en-US" sz="900">
              <a:latin typeface="Calibri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900" b="1">
              <a:latin typeface="Calibri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endParaRPr lang="en-US" sz="900">
              <a:latin typeface="Calibri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fr-CA" sz="900" u="sng">
                <a:latin typeface="Calibri" charset="0"/>
              </a:rPr>
              <a:t>Other details of the study (if you want to use them)</a:t>
            </a:r>
            <a:endParaRPr lang="en-US" sz="900" u="sng">
              <a:latin typeface="Calibri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900">
                <a:latin typeface="Calibri" charset="0"/>
              </a:rPr>
              <a:t>On 6070 TKA, mean duration for follow-up 7.6 years (+/-3.8y), 6 surgeons performed surgeries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r>
              <a:rPr lang="en-US" sz="900">
                <a:latin typeface="Calibri" charset="0"/>
              </a:rPr>
              <a:t>Knees with both neutral tibial and femoral alignment has the lowest failure rate 0.2% (9/4633)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r>
              <a:rPr lang="en-US" sz="900">
                <a:latin typeface="Calibri" charset="0"/>
              </a:rPr>
              <a:t>60.5% of knees (3673/6070) were well-aligned in the three measures (tibial alignment, femoral alignment and overall anatomic alignment) and were associated with a 0.22%  failure rate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r>
              <a:rPr lang="en-US" sz="900">
                <a:latin typeface="Calibri" charset="0"/>
              </a:rPr>
              <a:t> 39.5% of knees (2397/6070) in which at least one of the three measures was not neutral had a failure rate of 1.9% (46/2397)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900" b="1">
              <a:latin typeface="Calibri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900" b="1">
              <a:latin typeface="Calibri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900" b="1">
              <a:latin typeface="Calibri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900" b="1">
              <a:latin typeface="Calibri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900" b="1">
              <a:latin typeface="Calibri" charset="0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687" indent="-270264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058" indent="-21621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481" indent="-21621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5904" indent="-21621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327" indent="-21621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0750" indent="-21621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172" indent="-21621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597" indent="-21621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92A3A6-C270-704C-A0D0-F3811EB7C110}" type="slidenum">
              <a:rPr lang="en-US" sz="1100">
                <a:solidFill>
                  <a:srgbClr val="000000"/>
                </a:solidFill>
                <a:ea typeface="MS PGothic" charset="0"/>
                <a:cs typeface="MS PGothic" charset="0"/>
              </a:rPr>
              <a:pPr eaLnBrk="1" hangingPunct="1"/>
              <a:t>8</a:t>
            </a:fld>
            <a:endParaRPr lang="en-US" sz="1100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70660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687" indent="-270264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058" indent="-21621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481" indent="-21621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5904" indent="-21621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327" indent="-21621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0750" indent="-21621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172" indent="-21621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597" indent="-21621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it-IT" sz="1100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70661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687" indent="-270264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058" indent="-21621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481" indent="-21621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5904" indent="-21621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327" indent="-21621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0750" indent="-21621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172" indent="-21621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597" indent="-21621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000000"/>
                </a:solidFill>
                <a:ea typeface="MS PGothic" charset="0"/>
                <a:cs typeface="MS PGothic" charset="0"/>
              </a:rPr>
              <a:t>This product is not approved in the U.S.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476D4BF3-B040-9C4E-8D30-B546626E4B30}" type="slidenum">
              <a:rPr lang="it-IT" sz="1200"/>
              <a:pPr eaLnBrk="1" hangingPunct="1"/>
              <a:t>47</a:t>
            </a:fld>
            <a:endParaRPr lang="it-IT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476D4BF3-B040-9C4E-8D30-B546626E4B30}" type="slidenum">
              <a:rPr lang="it-IT" sz="1200"/>
              <a:pPr eaLnBrk="1" hangingPunct="1"/>
              <a:t>48</a:t>
            </a:fld>
            <a:endParaRPr lang="it-IT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476D4BF3-B040-9C4E-8D30-B546626E4B30}" type="slidenum">
              <a:rPr lang="it-IT" sz="1200"/>
              <a:pPr eaLnBrk="1" hangingPunct="1"/>
              <a:t>49</a:t>
            </a:fld>
            <a:endParaRPr lang="it-IT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476D4BF3-B040-9C4E-8D30-B546626E4B30}" type="slidenum">
              <a:rPr lang="it-IT" sz="1200"/>
              <a:pPr eaLnBrk="1" hangingPunct="1"/>
              <a:t>50</a:t>
            </a:fld>
            <a:endParaRPr lang="it-IT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68909"/>
            <a:fld id="{4099306E-9F40-48D8-BB9C-9BCBF19BA772}" type="slidenum">
              <a:rPr lang="it-IT" smtClean="0"/>
              <a:pPr defTabSz="868909"/>
              <a:t>57</a:t>
            </a:fld>
            <a:endParaRPr lang="it-IT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68909"/>
            <a:fld id="{4099306E-9F40-48D8-BB9C-9BCBF19BA772}" type="slidenum">
              <a:rPr lang="it-IT" smtClean="0"/>
              <a:pPr defTabSz="868909"/>
              <a:t>58</a:t>
            </a:fld>
            <a:endParaRPr lang="it-IT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B4C38D-D142-1841-A660-76560C4878F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16539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7E3393C-4470-8147-A205-57968787BB38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71196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8580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8580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E63163-70E4-1841-9558-36772F3A725F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75504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94786-67FF-AA42-B9E7-548CBC3C8BC3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1382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1238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83194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9813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83194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29E6677-F4DB-B64A-A28F-AFDB54EEC10D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36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31800" y="622935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2935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731000" y="62293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96E461E-7495-3749-A9CB-B09B0D2F5CFC}" type="slidenum">
              <a:rPr lang="nl-NL"/>
              <a:pPr/>
              <a:t>‹n.›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495155"/>
      </p:ext>
    </p:extLst>
  </p:cSld>
  <p:clrMapOvr>
    <a:masterClrMapping/>
  </p:clrMapOvr>
  <p:transition xmlns:p14="http://schemas.microsoft.com/office/powerpoint/2010/main" advTm="1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1238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83194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9813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83194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29E6677-F4DB-B64A-A28F-AFDB54EEC10D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806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2"/>
            <a:ext cx="3962400" cy="44434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447802"/>
            <a:ext cx="3949700" cy="44434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5" name="Rectangle 5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3820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de-DE" smtClean="0"/>
              <a:t>Titelmasterformat durch Klicken bearbeiten</a:t>
            </a:r>
            <a:endParaRPr lang="en-US" dirty="0" smtClean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5831946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8FB5F97-5AAE-5647-8C6E-19668F1F1BA7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32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3820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de-DE" dirty="0" smtClean="0"/>
              <a:t>Titelmasterformat durch Klicken bearbeiten</a:t>
            </a:r>
            <a:endParaRPr lang="en-US" dirty="0" smtClean="0"/>
          </a:p>
        </p:txBody>
      </p:sp>
      <p:sp>
        <p:nvSpPr>
          <p:cNvPr id="8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2"/>
            <a:ext cx="8382000" cy="44434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5831946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4A76727-B515-CF4D-B3F4-0A506E98B072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91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3820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de-DE" dirty="0" smtClean="0"/>
              <a:t>Titelmasterformat durch Klicken bearbeiten</a:t>
            </a:r>
            <a:endParaRPr lang="en-US" dirty="0" smtClean="0"/>
          </a:p>
        </p:txBody>
      </p:sp>
      <p:sp>
        <p:nvSpPr>
          <p:cNvPr id="8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2"/>
            <a:ext cx="8382000" cy="44434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5831946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4A76727-B515-CF4D-B3F4-0A506E98B072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08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3820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de-DE" dirty="0" smtClean="0"/>
              <a:t>Titelmasterformat durch Klicken bearbeiten</a:t>
            </a:r>
            <a:endParaRPr lang="en-US" dirty="0" smtClean="0"/>
          </a:p>
        </p:txBody>
      </p:sp>
      <p:sp>
        <p:nvSpPr>
          <p:cNvPr id="8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2"/>
            <a:ext cx="8382000" cy="44434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5831946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4A76727-B515-CF4D-B3F4-0A506E98B072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09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4D9D5D8-94DE-FC40-AF80-5BBA1E1FA50F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83894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E21D123-604B-0E4E-8E6C-6E6C062E9EEE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36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55EAE4-67D8-3D46-8AFF-864B76BB7862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88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prova2.psd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"/>
            <a:ext cx="9144000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8" descr="Logo Lima Corporate + Orth. Emo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4744" y="242900"/>
            <a:ext cx="16144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8"/>
          <p:cNvSpPr/>
          <p:nvPr userDrawn="1"/>
        </p:nvSpPr>
        <p:spPr>
          <a:xfrm>
            <a:off x="2" y="381000"/>
            <a:ext cx="6197600" cy="446088"/>
          </a:xfrm>
          <a:prstGeom prst="rect">
            <a:avLst/>
          </a:prstGeom>
          <a:gradFill>
            <a:gsLst>
              <a:gs pos="15000">
                <a:schemeClr val="bg1"/>
              </a:gs>
              <a:gs pos="58000">
                <a:schemeClr val="bg1">
                  <a:lumMod val="85000"/>
                  <a:alpha val="61000"/>
                </a:schemeClr>
              </a:gs>
            </a:gsLst>
            <a:lin ang="105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5" name="Immagine 6" descr="PhysicaSystem.pdf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188" y="6165862"/>
            <a:ext cx="146685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3521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1238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83194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9813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83194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29E6677-F4DB-B64A-A28F-AFDB54EEC10D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085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1BFC33-1CF4-2D4F-B7F6-0B0F479331E9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1699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9E829D-0F17-CF48-9E53-46D04157F537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8613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9D65FAE-03DE-254D-A752-4CBF0916871C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33095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B77E146-7C1F-5741-A48D-A410846A69DE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22454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1CCF7C-FD13-654E-8906-C4EBC4FBAFFA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2372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B616025-7CCB-564B-8526-7425971727C1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61370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6EB412A-400C-0046-BDDC-F43C72BE47BF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71382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00"/>
            </a:gs>
            <a:gs pos="100000">
              <a:srgbClr val="7D7D7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>
                <a:sym typeface="Arial" charset="0"/>
              </a:rPr>
              <a:t>Fare clic per modificare stile</a:t>
            </a:r>
            <a:endParaRPr lang="en-US">
              <a:sym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>
                <a:sym typeface="Arial" charset="0"/>
              </a:rPr>
              <a:t>Fare clic per modificare gli stili del testo dello schema</a:t>
            </a:r>
          </a:p>
          <a:p>
            <a:pPr lvl="1"/>
            <a:r>
              <a:rPr lang="it-IT" smtClean="0">
                <a:sym typeface="Arial" charset="0"/>
              </a:rPr>
              <a:t>Secondo livello</a:t>
            </a:r>
          </a:p>
          <a:p>
            <a:pPr lvl="2"/>
            <a:r>
              <a:rPr lang="it-IT" smtClean="0">
                <a:sym typeface="Arial" charset="0"/>
              </a:rPr>
              <a:t>Terzo livello</a:t>
            </a:r>
          </a:p>
          <a:p>
            <a:pPr lvl="3"/>
            <a:r>
              <a:rPr lang="it-IT" smtClean="0">
                <a:sym typeface="Arial" charset="0"/>
              </a:rPr>
              <a:t>Quarto livello</a:t>
            </a:r>
          </a:p>
          <a:p>
            <a:pPr lvl="4"/>
            <a:r>
              <a:rPr lang="it-IT" smtClean="0">
                <a:sym typeface="Arial" charset="0"/>
              </a:rPr>
              <a:t>Quinto livello</a:t>
            </a:r>
            <a:endParaRPr lang="en-US">
              <a:sym typeface="Arial" charset="0"/>
            </a:endParaRP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2838" y="6245225"/>
            <a:ext cx="311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6A6543B-FB90-CE4F-9992-39512216C27F}" type="slidenum">
              <a:rPr lang="en-US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74" r:id="rId12"/>
    <p:sldLayoutId id="2147483684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7" r:id="rId22"/>
    <p:sldLayoutId id="2147483698" r:id="rId23"/>
  </p:sldLayoutIdLst>
  <p:transition xmlns:p14="http://schemas.microsoft.com/office/powerpoint/2010/main"/>
  <p:hf hdr="0" ftr="0" dt="0"/>
  <p:txStyles>
    <p:titleStyle>
      <a:lvl1pPr marL="3968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81038" indent="-285750" algn="l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81088" indent="-228600" algn="l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2.jpeg"/><Relationship Id="rId3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Relationship Id="rId3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0.png"/><Relationship Id="rId3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4.jpeg"/><Relationship Id="rId3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2.jpeg"/><Relationship Id="rId3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5.jpeg"/><Relationship Id="rId6" Type="http://schemas.openxmlformats.org/officeDocument/2006/relationships/image" Target="../media/image9.jpg"/><Relationship Id="rId7" Type="http://schemas.openxmlformats.org/officeDocument/2006/relationships/comments" Target="../comments/comment1.xml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Relationship Id="rId3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Relationship Id="rId3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Relationship Id="rId3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Relationship Id="rId3" Type="http://schemas.openxmlformats.org/officeDocument/2006/relationships/image" Target="../media/image5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Relationship Id="rId3" Type="http://schemas.openxmlformats.org/officeDocument/2006/relationships/image" Target="../media/image6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Relationship Id="rId3" Type="http://schemas.openxmlformats.org/officeDocument/2006/relationships/image" Target="../media/image6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69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70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../media/image72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4" Type="http://schemas.openxmlformats.org/officeDocument/2006/relationships/image" Target="../media/image74.jp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4" Type="http://schemas.openxmlformats.org/officeDocument/2006/relationships/image" Target="../media/image76.jp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4" Type="http://schemas.openxmlformats.org/officeDocument/2006/relationships/image" Target="../media/image78.jp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4" Type="http://schemas.openxmlformats.org/officeDocument/2006/relationships/image" Target="../media/image80.jp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JPG"/><Relationship Id="rId3" Type="http://schemas.openxmlformats.org/officeDocument/2006/relationships/image" Target="../media/image2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Relationship Id="rId3" Type="http://schemas.openxmlformats.org/officeDocument/2006/relationships/image" Target="../media/image8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Relationship Id="rId3" Type="http://schemas.openxmlformats.org/officeDocument/2006/relationships/image" Target="../media/image8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Relationship Id="rId3" Type="http://schemas.openxmlformats.org/officeDocument/2006/relationships/image" Target="../media/image8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4" Type="http://schemas.openxmlformats.org/officeDocument/2006/relationships/image" Target="../media/image86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4" Type="http://schemas.openxmlformats.org/officeDocument/2006/relationships/image" Target="../media/image88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91.jpg"/><Relationship Id="rId5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0.wmf"/><Relationship Id="rId5" Type="http://schemas.openxmlformats.org/officeDocument/2006/relationships/image" Target="../media/image21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4C38D-D142-1841-A660-76560C4878F0}" type="slidenum">
              <a:rPr lang="en-US" smtClean="0">
                <a:latin typeface="Arial"/>
                <a:cs typeface="Arial"/>
              </a:rPr>
              <a:pPr/>
              <a:t>1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4136687" y="4734436"/>
            <a:ext cx="42119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 Unicode MS"/>
                <a:cs typeface="Arial Unicode MS"/>
                <a:sym typeface="Arial" charset="0"/>
              </a:rPr>
              <a:t>Alessandro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Arial Unicode MS"/>
                <a:cs typeface="Arial Unicode MS"/>
                <a:sym typeface="Arial" charset="0"/>
              </a:rPr>
              <a:t>Tripodo</a:t>
            </a:r>
            <a:endParaRPr lang="en-US" sz="2400" dirty="0" smtClean="0">
              <a:solidFill>
                <a:schemeClr val="bg1">
                  <a:lumMod val="95000"/>
                </a:schemeClr>
              </a:solidFill>
              <a:latin typeface="Arial Unicode MS"/>
              <a:cs typeface="Arial Unicode MS"/>
              <a:sym typeface="Arial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687" y="1536870"/>
            <a:ext cx="4113818" cy="3071527"/>
          </a:xfrm>
          <a:prstGeom prst="rect">
            <a:avLst/>
          </a:prstGeom>
          <a:noFill/>
          <a:ln w="9525">
            <a:solidFill>
              <a:srgbClr val="F2F2F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1.jpeg" descr="LOGO NOSTRO 004"/>
          <p:cNvPicPr/>
          <p:nvPr/>
        </p:nvPicPr>
        <p:blipFill>
          <a:blip r:embed="rId3">
            <a:extLst/>
          </a:blip>
          <a:srcRect l="40007" t="24437" r="35011" b="22282"/>
          <a:stretch>
            <a:fillRect/>
          </a:stretch>
        </p:blipFill>
        <p:spPr>
          <a:xfrm>
            <a:off x="7910970" y="5180488"/>
            <a:ext cx="1156070" cy="160461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  <a:miter/>
          </a:ln>
        </p:spPr>
      </p:pic>
      <p:pic>
        <p:nvPicPr>
          <p:cNvPr id="10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2" t="3899" r="47915" b="3992"/>
          <a:stretch/>
        </p:blipFill>
        <p:spPr bwMode="auto">
          <a:xfrm>
            <a:off x="902071" y="1536871"/>
            <a:ext cx="2672447" cy="4826190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"/>
          <p:cNvSpPr>
            <a:spLocks/>
          </p:cNvSpPr>
          <p:nvPr/>
        </p:nvSpPr>
        <p:spPr bwMode="auto">
          <a:xfrm>
            <a:off x="1414166" y="6401351"/>
            <a:ext cx="60486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en-US" sz="2400" dirty="0" err="1">
                <a:solidFill>
                  <a:srgbClr val="66FFCC"/>
                </a:solidFill>
                <a:latin typeface="Arial Unicode MS"/>
                <a:cs typeface="Arial Unicode MS"/>
                <a:sym typeface="Arial" charset="0"/>
              </a:rPr>
              <a:t>a</a:t>
            </a:r>
            <a:r>
              <a:rPr lang="en-US" sz="2400" dirty="0" err="1" smtClean="0">
                <a:solidFill>
                  <a:srgbClr val="66FFCC"/>
                </a:solidFill>
                <a:latin typeface="Arial Unicode MS"/>
                <a:cs typeface="Arial Unicode MS"/>
                <a:sym typeface="Arial" charset="0"/>
              </a:rPr>
              <a:t>lessandro.tripodo@camilliani.net</a:t>
            </a:r>
            <a:endParaRPr lang="en-US" sz="2400" dirty="0" smtClean="0">
              <a:solidFill>
                <a:srgbClr val="66FFCC"/>
              </a:solidFill>
              <a:latin typeface="Arial Unicode MS"/>
              <a:cs typeface="Arial Unicode MS"/>
              <a:sym typeface="Arial" charset="0"/>
            </a:endParaRPr>
          </a:p>
        </p:txBody>
      </p:sp>
      <p:sp>
        <p:nvSpPr>
          <p:cNvPr id="13" name="Rectangle 2"/>
          <p:cNvSpPr>
            <a:spLocks/>
          </p:cNvSpPr>
          <p:nvPr/>
        </p:nvSpPr>
        <p:spPr bwMode="auto">
          <a:xfrm>
            <a:off x="0" y="44450"/>
            <a:ext cx="9144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3200" dirty="0">
                <a:solidFill>
                  <a:srgbClr val="F2F2F2"/>
                </a:solidFill>
                <a:latin typeface="Arial Unicode MS" charset="0"/>
                <a:cs typeface="Arial Unicode MS" charset="0"/>
                <a:sym typeface="Arial" charset="0"/>
              </a:rPr>
              <a:t>CASA DI CURA SAN CAMILLO</a:t>
            </a:r>
          </a:p>
          <a:p>
            <a:pPr marL="39688" algn="ctr"/>
            <a:r>
              <a:rPr lang="en-US" sz="3200" dirty="0">
                <a:solidFill>
                  <a:srgbClr val="F2F2F2"/>
                </a:solidFill>
                <a:latin typeface="Arial Unicode MS" charset="0"/>
                <a:cs typeface="Arial Unicode MS" charset="0"/>
                <a:sym typeface="Arial" charset="0"/>
              </a:rPr>
              <a:t>FORTE DEI MARMI (LU)</a:t>
            </a:r>
          </a:p>
        </p:txBody>
      </p:sp>
      <p:sp>
        <p:nvSpPr>
          <p:cNvPr id="14" name="Rectangle 1"/>
          <p:cNvSpPr>
            <a:spLocks/>
          </p:cNvSpPr>
          <p:nvPr/>
        </p:nvSpPr>
        <p:spPr bwMode="auto">
          <a:xfrm>
            <a:off x="1329195" y="1052513"/>
            <a:ext cx="6581775" cy="307975"/>
          </a:xfrm>
          <a:prstGeom prst="rect">
            <a:avLst/>
          </a:prstGeom>
          <a:solidFill>
            <a:srgbClr val="1F1F1F"/>
          </a:solidFill>
          <a:ln>
            <a:noFill/>
          </a:ln>
          <a:extLst/>
        </p:spPr>
        <p:txBody>
          <a:bodyPr lIns="0" tIns="0" rIns="40639" bIns="0">
            <a:spAutoFit/>
          </a:bodyPr>
          <a:lstStyle/>
          <a:p>
            <a:pPr marL="39688" algn="ctr">
              <a:defRPr/>
            </a:pPr>
            <a:r>
              <a:rPr lang="en-US" sz="2000" dirty="0">
                <a:solidFill>
                  <a:srgbClr val="66FFCC"/>
                </a:solidFill>
                <a:latin typeface="Arial Unicode MS"/>
                <a:cs typeface="Arial Unicode MS"/>
                <a:sym typeface="Arial" charset="0"/>
              </a:rPr>
              <a:t>CHIRURGIA  ARTROSCOPICA E PROTESICA</a:t>
            </a:r>
          </a:p>
        </p:txBody>
      </p:sp>
    </p:spTree>
    <p:extLst>
      <p:ext uri="{BB962C8B-B14F-4D97-AF65-F5344CB8AC3E}">
        <p14:creationId xmlns:p14="http://schemas.microsoft.com/office/powerpoint/2010/main" val="1919331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1233"/>
            <a:ext cx="8534400" cy="16764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PLANNING PREOPERATORIO </a:t>
            </a:r>
            <a:b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PROTESI TOTALE ANCA</a:t>
            </a:r>
            <a:endParaRPr lang="en-US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590800"/>
            <a:ext cx="5029200" cy="3048000"/>
          </a:xfrm>
        </p:spPr>
        <p:txBody>
          <a:bodyPr/>
          <a:lstStyle/>
          <a:p>
            <a:pPr marL="457200" indent="-393700">
              <a:buFont typeface="Marlett" charset="0"/>
              <a:buNone/>
            </a:pPr>
            <a:r>
              <a:rPr lang="en-US" sz="3200" dirty="0" err="1" smtClean="0">
                <a:solidFill>
                  <a:srgbClr val="66FFCC"/>
                </a:solidFill>
              </a:rPr>
              <a:t>Primi</a:t>
            </a:r>
            <a:r>
              <a:rPr lang="en-US" sz="3200" dirty="0" smtClean="0">
                <a:solidFill>
                  <a:srgbClr val="66FFCC"/>
                </a:solidFill>
              </a:rPr>
              <a:t> </a:t>
            </a:r>
            <a:r>
              <a:rPr lang="en-US" sz="3200" dirty="0" err="1" smtClean="0">
                <a:solidFill>
                  <a:srgbClr val="66FFCC"/>
                </a:solidFill>
              </a:rPr>
              <a:t>impianti</a:t>
            </a:r>
            <a:r>
              <a:rPr lang="en-US" dirty="0">
                <a:solidFill>
                  <a:srgbClr val="66FFCC"/>
                </a:solidFill>
              </a:rPr>
              <a:t> </a:t>
            </a:r>
            <a:r>
              <a:rPr lang="en-US" dirty="0" smtClean="0">
                <a:solidFill>
                  <a:srgbClr val="66FFCC"/>
                </a:solidFill>
              </a:rPr>
              <a:t>e</a:t>
            </a:r>
            <a:r>
              <a:rPr lang="en-US" sz="3200" dirty="0" smtClean="0">
                <a:solidFill>
                  <a:srgbClr val="66FFCC"/>
                </a:solidFill>
              </a:rPr>
              <a:t> </a:t>
            </a:r>
            <a:r>
              <a:rPr lang="en-US" sz="3200" dirty="0" err="1" smtClean="0">
                <a:solidFill>
                  <a:srgbClr val="66FFCC"/>
                </a:solidFill>
              </a:rPr>
              <a:t>revisioni</a:t>
            </a:r>
            <a:endParaRPr lang="en-US" dirty="0">
              <a:solidFill>
                <a:srgbClr val="66FFCC"/>
              </a:solidFill>
            </a:endParaRPr>
          </a:p>
          <a:p>
            <a:pPr marL="457200" indent="-393700">
              <a:buFont typeface="Marlett" charset="0"/>
              <a:buNone/>
            </a:pPr>
            <a:r>
              <a:rPr lang="en-US" sz="3200" dirty="0" smtClean="0">
                <a:solidFill>
                  <a:srgbClr val="66FFCC"/>
                </a:solidFill>
              </a:rPr>
              <a:t>		- </a:t>
            </a:r>
            <a:r>
              <a:rPr lang="en-US" sz="3200" dirty="0" err="1" smtClean="0">
                <a:solidFill>
                  <a:srgbClr val="66FFCC"/>
                </a:solidFill>
              </a:rPr>
              <a:t>taglia</a:t>
            </a:r>
            <a:endParaRPr lang="en-US" sz="3200" dirty="0">
              <a:solidFill>
                <a:srgbClr val="66FFCC"/>
              </a:solidFill>
            </a:endParaRPr>
          </a:p>
          <a:p>
            <a:pPr marL="744538" lvl="1" indent="0">
              <a:buNone/>
            </a:pPr>
            <a:r>
              <a:rPr lang="en-US" sz="3200" dirty="0" smtClean="0">
                <a:solidFill>
                  <a:srgbClr val="66FFCC"/>
                </a:solidFill>
              </a:rPr>
              <a:t> 	- offset</a:t>
            </a:r>
            <a:endParaRPr lang="en-US" sz="3200" dirty="0">
              <a:solidFill>
                <a:srgbClr val="66FFCC"/>
              </a:solidFill>
            </a:endParaRPr>
          </a:p>
          <a:p>
            <a:pPr marL="744538" lvl="1" indent="0">
              <a:buNone/>
            </a:pPr>
            <a:r>
              <a:rPr lang="en-US" sz="3200" dirty="0" smtClean="0">
                <a:solidFill>
                  <a:srgbClr val="66FFCC"/>
                </a:solidFill>
              </a:rPr>
              <a:t>  - </a:t>
            </a:r>
            <a:r>
              <a:rPr lang="en-US" sz="3200" dirty="0" err="1" smtClean="0">
                <a:solidFill>
                  <a:srgbClr val="66FFCC"/>
                </a:solidFill>
              </a:rPr>
              <a:t>lunghezza</a:t>
            </a:r>
            <a:endParaRPr lang="en-US" sz="3200" dirty="0">
              <a:solidFill>
                <a:srgbClr val="66FFCC"/>
              </a:solidFill>
            </a:endParaRPr>
          </a:p>
        </p:txBody>
      </p:sp>
      <p:pic>
        <p:nvPicPr>
          <p:cNvPr id="54278" name="Picture 6" descr="P101025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2133600"/>
            <a:ext cx="3086100" cy="4114800"/>
          </a:xfrm>
          <a:noFill/>
          <a:ln>
            <a:solidFill>
              <a:srgbClr val="66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5" descr="LOGO NOSTRO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114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563916"/>
            <a:ext cx="4622800" cy="3317012"/>
          </a:xfrm>
        </p:spPr>
        <p:txBody>
          <a:bodyPr/>
          <a:lstStyle/>
          <a:p>
            <a:pPr marL="457200" indent="-393700"/>
            <a:r>
              <a:rPr lang="en-US" sz="2800" dirty="0" err="1" smtClean="0">
                <a:solidFill>
                  <a:srgbClr val="66FFCC"/>
                </a:solidFill>
              </a:rPr>
              <a:t>Poco</a:t>
            </a:r>
            <a:r>
              <a:rPr lang="en-US" sz="2800" dirty="0" smtClean="0">
                <a:solidFill>
                  <a:srgbClr val="66FFCC"/>
                </a:solidFill>
              </a:rPr>
              <a:t> </a:t>
            </a:r>
            <a:r>
              <a:rPr lang="en-US" sz="2800" dirty="0" err="1" smtClean="0">
                <a:solidFill>
                  <a:srgbClr val="66FFCC"/>
                </a:solidFill>
              </a:rPr>
              <a:t>utilizzato</a:t>
            </a:r>
            <a:endParaRPr lang="en-US" sz="2800" dirty="0">
              <a:solidFill>
                <a:srgbClr val="66FFCC"/>
              </a:solidFill>
            </a:endParaRPr>
          </a:p>
          <a:p>
            <a:pPr marL="457200" indent="-393700"/>
            <a:r>
              <a:rPr lang="it-IT" sz="2800" dirty="0" smtClean="0">
                <a:solidFill>
                  <a:srgbClr val="66FFCC"/>
                </a:solidFill>
              </a:rPr>
              <a:t>Taglia mono e totale</a:t>
            </a:r>
            <a:endParaRPr lang="en-US" sz="2800" dirty="0">
              <a:solidFill>
                <a:srgbClr val="66FFCC"/>
              </a:solidFill>
            </a:endParaRPr>
          </a:p>
          <a:p>
            <a:pPr marL="457200" indent="-393700"/>
            <a:r>
              <a:rPr lang="en-US" sz="2800" dirty="0" err="1" smtClean="0">
                <a:solidFill>
                  <a:srgbClr val="66FFCC"/>
                </a:solidFill>
              </a:rPr>
              <a:t>Allineamento</a:t>
            </a:r>
            <a:endParaRPr lang="en-US" sz="2800" dirty="0" smtClean="0">
              <a:solidFill>
                <a:srgbClr val="66FFCC"/>
              </a:solidFill>
            </a:endParaRPr>
          </a:p>
          <a:p>
            <a:pPr marL="457200" indent="-393700"/>
            <a:r>
              <a:rPr lang="en-US" sz="2800" dirty="0" err="1" smtClean="0">
                <a:solidFill>
                  <a:srgbClr val="66FFCC"/>
                </a:solidFill>
              </a:rPr>
              <a:t>Casi</a:t>
            </a:r>
            <a:r>
              <a:rPr lang="en-US" sz="2800" dirty="0" smtClean="0">
                <a:solidFill>
                  <a:srgbClr val="66FFCC"/>
                </a:solidFill>
              </a:rPr>
              <a:t> </a:t>
            </a:r>
            <a:r>
              <a:rPr lang="en-US" sz="2800" dirty="0" err="1" smtClean="0">
                <a:solidFill>
                  <a:srgbClr val="66FFCC"/>
                </a:solidFill>
              </a:rPr>
              <a:t>difficili</a:t>
            </a:r>
            <a:r>
              <a:rPr lang="en-US" sz="2800" dirty="0" smtClean="0">
                <a:solidFill>
                  <a:srgbClr val="66FFCC"/>
                </a:solidFill>
              </a:rPr>
              <a:t> post-</a:t>
            </a:r>
            <a:r>
              <a:rPr lang="en-US" sz="2800" dirty="0" err="1" smtClean="0">
                <a:solidFill>
                  <a:srgbClr val="66FFCC"/>
                </a:solidFill>
              </a:rPr>
              <a:t>traumatici</a:t>
            </a:r>
            <a:r>
              <a:rPr lang="en-US" sz="2800" dirty="0" smtClean="0">
                <a:solidFill>
                  <a:srgbClr val="66FFCC"/>
                </a:solidFill>
              </a:rPr>
              <a:t> e </a:t>
            </a:r>
            <a:r>
              <a:rPr lang="en-US" sz="2800" dirty="0" err="1" smtClean="0">
                <a:solidFill>
                  <a:srgbClr val="66FFCC"/>
                </a:solidFill>
              </a:rPr>
              <a:t>revisioni</a:t>
            </a:r>
            <a:r>
              <a:rPr lang="en-US" sz="2800" dirty="0" smtClean="0">
                <a:solidFill>
                  <a:srgbClr val="66FFCC"/>
                </a:solidFill>
              </a:rPr>
              <a:t>??</a:t>
            </a:r>
          </a:p>
        </p:txBody>
      </p:sp>
      <p:pic>
        <p:nvPicPr>
          <p:cNvPr id="55301" name="Picture 5" descr="lat fem correc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2400" y="1981200"/>
            <a:ext cx="2641600" cy="1981200"/>
          </a:xfrm>
          <a:noFill/>
          <a:ln>
            <a:solidFill>
              <a:srgbClr val="66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5302" name="Picture 6" descr="templatetibia latera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2400" y="4114800"/>
            <a:ext cx="2641600" cy="1981200"/>
          </a:xfrm>
          <a:noFill/>
          <a:ln>
            <a:solidFill>
              <a:srgbClr val="66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04800" y="21233"/>
            <a:ext cx="8534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>
            <a:lvl1pPr marL="396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  <a:sym typeface="Arial" charset="0"/>
              </a:defRPr>
            </a:lvl1pPr>
            <a:lvl2pPr marL="396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396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396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396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968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540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4112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684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sz="3200" b="1" dirty="0" smtClean="0">
                <a:solidFill>
                  <a:srgbClr val="F2F2F2"/>
                </a:solidFill>
              </a:rPr>
              <a:t>PLANNING PREOPERATORIO </a:t>
            </a:r>
            <a:br>
              <a:rPr lang="en-US" sz="3200" b="1" dirty="0" smtClean="0">
                <a:solidFill>
                  <a:srgbClr val="F2F2F2"/>
                </a:solidFill>
              </a:rPr>
            </a:br>
            <a:r>
              <a:rPr lang="en-US" sz="3200" b="1" dirty="0" smtClean="0">
                <a:solidFill>
                  <a:srgbClr val="F2F2F2"/>
                </a:solidFill>
              </a:rPr>
              <a:t>PROTESI TOTALE GINOCCHIO</a:t>
            </a:r>
            <a:endParaRPr lang="en-US" sz="3200" b="1" dirty="0">
              <a:solidFill>
                <a:srgbClr val="F2F2F2"/>
              </a:solidFill>
            </a:endParaRPr>
          </a:p>
        </p:txBody>
      </p:sp>
      <p:pic>
        <p:nvPicPr>
          <p:cNvPr id="6" name="Picture 5" descr="LOGO NOSTRO 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121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b="1" dirty="0" smtClean="0">
                <a:solidFill>
                  <a:srgbClr val="F2F2F2"/>
                </a:solidFill>
              </a:rPr>
              <a:t>TC PREOP</a:t>
            </a:r>
            <a:endParaRPr lang="en-US" b="1" dirty="0">
              <a:solidFill>
                <a:srgbClr val="F2F2F2"/>
              </a:solidFill>
            </a:endParaRP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1288" y="2531381"/>
            <a:ext cx="4013200" cy="33909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>
              <a:buFont typeface="Monotype Sorts" charset="0"/>
              <a:buNone/>
            </a:pPr>
            <a:r>
              <a:rPr lang="en-US" sz="3600" dirty="0" smtClean="0">
                <a:solidFill>
                  <a:srgbClr val="66FFCC"/>
                </a:solidFill>
              </a:rPr>
              <a:t>   STUDIO DEFORMITA</a:t>
            </a:r>
            <a:r>
              <a:rPr lang="en-US" sz="3600" dirty="0" smtClean="0">
                <a:solidFill>
                  <a:srgbClr val="66FFCC"/>
                </a:solidFill>
              </a:rPr>
              <a:t>’, DEFICIT OSSEI   </a:t>
            </a:r>
            <a:r>
              <a:rPr lang="en-US" sz="3600" dirty="0" smtClean="0">
                <a:solidFill>
                  <a:srgbClr val="66FFCC"/>
                </a:solidFill>
              </a:rPr>
              <a:t>O ALTRO……</a:t>
            </a:r>
            <a:endParaRPr lang="en-US" sz="3600" dirty="0">
              <a:solidFill>
                <a:srgbClr val="66FFCC"/>
              </a:solidFill>
            </a:endParaRPr>
          </a:p>
        </p:txBody>
      </p:sp>
      <p:pic>
        <p:nvPicPr>
          <p:cNvPr id="155656" name="Picture 8" descr="met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037" y="1714072"/>
            <a:ext cx="4343400" cy="4495800"/>
          </a:xfrm>
          <a:prstGeom prst="rect">
            <a:avLst/>
          </a:prstGeom>
          <a:noFill/>
          <a:ln>
            <a:solidFill>
              <a:srgbClr val="66FF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LOGO NOSTRO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88" y="5514650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493500"/>
      </p:ext>
    </p:extLst>
  </p:cSld>
  <p:clrMapOvr>
    <a:masterClrMapping/>
  </p:clrMapOvr>
  <p:transition xmlns:p14="http://schemas.microsoft.com/office/powerpoint/2010/main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765175" cy="1223963"/>
          </a:xfrm>
          <a:prstGeom prst="rect">
            <a:avLst/>
          </a:prstGeom>
          <a:noFill/>
          <a:ln w="9525">
            <a:solidFill>
              <a:srgbClr val="66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olo 32"/>
          <p:cNvSpPr txBox="1">
            <a:spLocks/>
          </p:cNvSpPr>
          <p:nvPr/>
        </p:nvSpPr>
        <p:spPr bwMode="auto">
          <a:xfrm>
            <a:off x="28634" y="1124744"/>
            <a:ext cx="1944216" cy="576064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2500" lnSpcReduction="1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it-IT" dirty="0" smtClean="0"/>
              <a:t>Uomo 83aa</a:t>
            </a:r>
            <a:endParaRPr lang="it-IT" dirty="0"/>
          </a:p>
        </p:txBody>
      </p:sp>
      <p:pic>
        <p:nvPicPr>
          <p:cNvPr id="12" name="Immagine 11" descr="IMG_320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7" t="12371" b="8167"/>
          <a:stretch/>
        </p:blipFill>
        <p:spPr>
          <a:xfrm>
            <a:off x="3995936" y="44624"/>
            <a:ext cx="2232248" cy="6702171"/>
          </a:xfrm>
          <a:prstGeom prst="rect">
            <a:avLst/>
          </a:prstGeom>
          <a:ln>
            <a:solidFill>
              <a:srgbClr val="66FF66"/>
            </a:solidFill>
          </a:ln>
        </p:spPr>
      </p:pic>
      <p:pic>
        <p:nvPicPr>
          <p:cNvPr id="13" name="Immagine 12" descr="IMG_3208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1" t="10967" r="37898" b="5618"/>
          <a:stretch/>
        </p:blipFill>
        <p:spPr>
          <a:xfrm>
            <a:off x="6300192" y="836712"/>
            <a:ext cx="2665893" cy="5425020"/>
          </a:xfrm>
          <a:prstGeom prst="rect">
            <a:avLst/>
          </a:prstGeom>
          <a:ln>
            <a:solidFill>
              <a:srgbClr val="66FF66"/>
            </a:solidFill>
          </a:ln>
        </p:spPr>
      </p:pic>
      <p:pic>
        <p:nvPicPr>
          <p:cNvPr id="14" name="Immagine 13" descr="IMG_320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1" t="15542" r="58146" b="6157"/>
          <a:stretch/>
        </p:blipFill>
        <p:spPr>
          <a:xfrm>
            <a:off x="2051720" y="83408"/>
            <a:ext cx="1872208" cy="6729968"/>
          </a:xfrm>
          <a:prstGeom prst="rect">
            <a:avLst/>
          </a:prstGeom>
          <a:ln>
            <a:solidFill>
              <a:srgbClr val="66FF66"/>
            </a:solidFill>
          </a:ln>
        </p:spPr>
      </p:pic>
    </p:spTree>
    <p:extLst>
      <p:ext uri="{BB962C8B-B14F-4D97-AF65-F5344CB8AC3E}">
        <p14:creationId xmlns:p14="http://schemas.microsoft.com/office/powerpoint/2010/main" val="78395488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765175" cy="1223963"/>
          </a:xfrm>
          <a:prstGeom prst="rect">
            <a:avLst/>
          </a:prstGeom>
          <a:noFill/>
          <a:ln w="9525">
            <a:solidFill>
              <a:srgbClr val="66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olo 32"/>
          <p:cNvSpPr txBox="1">
            <a:spLocks/>
          </p:cNvSpPr>
          <p:nvPr/>
        </p:nvSpPr>
        <p:spPr bwMode="auto">
          <a:xfrm>
            <a:off x="28634" y="1124744"/>
            <a:ext cx="1944216" cy="576064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2500" lnSpcReduction="1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it-IT" dirty="0" smtClean="0"/>
              <a:t>Uomo </a:t>
            </a:r>
            <a:r>
              <a:rPr lang="it-IT" dirty="0" smtClean="0"/>
              <a:t>73aa</a:t>
            </a:r>
            <a:endParaRPr lang="it-IT" dirty="0"/>
          </a:p>
        </p:txBody>
      </p:sp>
      <p:pic>
        <p:nvPicPr>
          <p:cNvPr id="7" name="Immagine 6" descr="DSC0402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5" t="39" r="7039" b="47171"/>
          <a:stretch/>
        </p:blipFill>
        <p:spPr>
          <a:xfrm rot="16200000">
            <a:off x="1294683" y="2123455"/>
            <a:ext cx="5813844" cy="2952329"/>
          </a:xfrm>
          <a:prstGeom prst="rect">
            <a:avLst/>
          </a:prstGeom>
          <a:ln>
            <a:solidFill>
              <a:srgbClr val="66FF66"/>
            </a:solidFill>
          </a:ln>
        </p:spPr>
      </p:pic>
      <p:pic>
        <p:nvPicPr>
          <p:cNvPr id="8" name="Immagine 7" descr="DSC0402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2" t="17433" r="6887" b="25732"/>
          <a:stretch/>
        </p:blipFill>
        <p:spPr>
          <a:xfrm rot="16200000">
            <a:off x="4345768" y="2116164"/>
            <a:ext cx="5799264" cy="2952328"/>
          </a:xfrm>
          <a:prstGeom prst="rect">
            <a:avLst/>
          </a:prstGeom>
          <a:ln>
            <a:solidFill>
              <a:srgbClr val="66FF66"/>
            </a:solidFill>
          </a:ln>
        </p:spPr>
      </p:pic>
    </p:spTree>
    <p:extLst>
      <p:ext uri="{BB962C8B-B14F-4D97-AF65-F5344CB8AC3E}">
        <p14:creationId xmlns:p14="http://schemas.microsoft.com/office/powerpoint/2010/main" val="4083765314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7500"/>
            <a:ext cx="6324600" cy="1905000"/>
          </a:xfrm>
        </p:spPr>
        <p:txBody>
          <a:bodyPr/>
          <a:lstStyle/>
          <a:p>
            <a:r>
              <a:rPr lang="en-US" b="1" dirty="0" smtClean="0">
                <a:solidFill>
                  <a:srgbClr val="F2F2F2"/>
                </a:solidFill>
              </a:rPr>
              <a:t>RX </a:t>
            </a:r>
            <a:r>
              <a:rPr lang="en-US" b="1" dirty="0" err="1" smtClean="0">
                <a:solidFill>
                  <a:srgbClr val="F2F2F2"/>
                </a:solidFill>
              </a:rPr>
              <a:t>preop</a:t>
            </a:r>
            <a:endParaRPr lang="en-US" b="1" dirty="0">
              <a:solidFill>
                <a:srgbClr val="F2F2F2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9700" y="2222500"/>
            <a:ext cx="6629400" cy="2819400"/>
          </a:xfrm>
        </p:spPr>
        <p:txBody>
          <a:bodyPr/>
          <a:lstStyle/>
          <a:p>
            <a:pPr marL="457200" indent="-393700"/>
            <a:r>
              <a:rPr lang="en-US" sz="3200" dirty="0">
                <a:solidFill>
                  <a:srgbClr val="66FFCC"/>
                </a:solidFill>
              </a:rPr>
              <a:t>Standing AP hip-knee-ankle</a:t>
            </a:r>
          </a:p>
          <a:p>
            <a:pPr marL="457200" indent="-393700"/>
            <a:r>
              <a:rPr lang="en-US" sz="3200" dirty="0">
                <a:solidFill>
                  <a:srgbClr val="66FFCC"/>
                </a:solidFill>
              </a:rPr>
              <a:t>Standing AP knee</a:t>
            </a:r>
            <a:endParaRPr lang="en-US" sz="2000" dirty="0">
              <a:solidFill>
                <a:srgbClr val="66FFCC"/>
              </a:solidFill>
            </a:endParaRPr>
          </a:p>
          <a:p>
            <a:pPr marL="457200" indent="-393700"/>
            <a:r>
              <a:rPr lang="en-US" sz="3200" dirty="0">
                <a:solidFill>
                  <a:srgbClr val="66FFCC"/>
                </a:solidFill>
              </a:rPr>
              <a:t>Supine lateral knee</a:t>
            </a:r>
          </a:p>
          <a:p>
            <a:pPr marL="457200" indent="-393700"/>
            <a:r>
              <a:rPr lang="en-US" sz="3200" dirty="0">
                <a:solidFill>
                  <a:srgbClr val="66FFCC"/>
                </a:solidFill>
              </a:rPr>
              <a:t>Sunrise view patella</a:t>
            </a:r>
          </a:p>
        </p:txBody>
      </p:sp>
      <p:pic>
        <p:nvPicPr>
          <p:cNvPr id="5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719138"/>
            <a:ext cx="3157538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 descr="LOGO NOSTRO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434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7012"/>
            <a:ext cx="7772400" cy="1219200"/>
          </a:xfrm>
        </p:spPr>
        <p:txBody>
          <a:bodyPr/>
          <a:lstStyle/>
          <a:p>
            <a:r>
              <a:rPr lang="en-US" b="1" dirty="0" err="1">
                <a:solidFill>
                  <a:srgbClr val="F2F2F2"/>
                </a:solidFill>
              </a:rPr>
              <a:t>Templating</a:t>
            </a:r>
            <a:r>
              <a:rPr lang="en-US" b="1" dirty="0">
                <a:solidFill>
                  <a:srgbClr val="F2F2F2"/>
                </a:solidFill>
              </a:rPr>
              <a:t> Method</a:t>
            </a:r>
            <a:br>
              <a:rPr lang="en-US" b="1" dirty="0">
                <a:solidFill>
                  <a:srgbClr val="F2F2F2"/>
                </a:solidFill>
              </a:rPr>
            </a:br>
            <a:r>
              <a:rPr lang="en-US" b="1" dirty="0">
                <a:solidFill>
                  <a:srgbClr val="F2F2F2"/>
                </a:solidFill>
              </a:rPr>
              <a:t>Femoral Size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6019800"/>
            <a:ext cx="7620000" cy="457200"/>
          </a:xfrm>
        </p:spPr>
        <p:txBody>
          <a:bodyPr/>
          <a:lstStyle/>
          <a:p>
            <a:pPr marL="457200" indent="-393700">
              <a:spcBef>
                <a:spcPct val="0"/>
              </a:spcBef>
              <a:buFont typeface="Marlett" charset="0"/>
              <a:buNone/>
            </a:pPr>
            <a:r>
              <a:rPr lang="en-US" sz="2400" dirty="0">
                <a:solidFill>
                  <a:srgbClr val="66FFCC"/>
                </a:solidFill>
                <a:sym typeface="Symbol" charset="0"/>
              </a:rPr>
              <a:t>		 Undersized			        Correct</a:t>
            </a:r>
          </a:p>
        </p:txBody>
      </p:sp>
      <p:pic>
        <p:nvPicPr>
          <p:cNvPr id="62471" name="Picture 7" descr="latfem temp incorrec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048000"/>
            <a:ext cx="3733800" cy="2800350"/>
          </a:xfrm>
          <a:noFill/>
          <a:ln>
            <a:solidFill>
              <a:srgbClr val="66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2819400" y="1905000"/>
            <a:ext cx="1539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 sz="3200">
              <a:solidFill>
                <a:srgbClr val="F2F2F2"/>
              </a:solidFill>
            </a:endParaRP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2514600" y="2209800"/>
            <a:ext cx="35445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5715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Clr>
                <a:schemeClr val="tx2"/>
              </a:buClr>
              <a:buSzPct val="55000"/>
              <a:buFont typeface="Marlett" charset="0"/>
              <a:buChar char="n"/>
            </a:pPr>
            <a:r>
              <a:rPr lang="en-US" sz="2800" u="none" dirty="0">
                <a:solidFill>
                  <a:srgbClr val="66FFCC"/>
                </a:solidFill>
              </a:rPr>
              <a:t>Lateral </a:t>
            </a:r>
            <a:r>
              <a:rPr lang="en-US" sz="2800" u="none" dirty="0" smtClean="0">
                <a:solidFill>
                  <a:srgbClr val="66FFCC"/>
                </a:solidFill>
              </a:rPr>
              <a:t>radiograph</a:t>
            </a:r>
            <a:endParaRPr lang="en-US" sz="2800" u="none" dirty="0">
              <a:solidFill>
                <a:srgbClr val="66FFCC"/>
              </a:solidFill>
            </a:endParaRPr>
          </a:p>
        </p:txBody>
      </p:sp>
      <p:pic>
        <p:nvPicPr>
          <p:cNvPr id="62476" name="Picture 12" descr="lat fem correc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3048000"/>
            <a:ext cx="3733800" cy="2800350"/>
          </a:xfrm>
          <a:ln>
            <a:solidFill>
              <a:srgbClr val="66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5" descr="LOGO NOSTRO 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37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691"/>
            <a:ext cx="7772400" cy="1219200"/>
          </a:xfrm>
        </p:spPr>
        <p:txBody>
          <a:bodyPr/>
          <a:lstStyle/>
          <a:p>
            <a:r>
              <a:rPr lang="en-US" b="1" dirty="0" err="1">
                <a:solidFill>
                  <a:srgbClr val="F2F2F2"/>
                </a:solidFill>
              </a:rPr>
              <a:t>Templating</a:t>
            </a:r>
            <a:r>
              <a:rPr lang="en-US" b="1" dirty="0">
                <a:solidFill>
                  <a:srgbClr val="F2F2F2"/>
                </a:solidFill>
              </a:rPr>
              <a:t> Method</a:t>
            </a:r>
            <a:br>
              <a:rPr lang="en-US" b="1" dirty="0">
                <a:solidFill>
                  <a:srgbClr val="F2F2F2"/>
                </a:solidFill>
              </a:rPr>
            </a:br>
            <a:r>
              <a:rPr lang="en-US" b="1" dirty="0" err="1">
                <a:solidFill>
                  <a:srgbClr val="F2F2F2"/>
                </a:solidFill>
              </a:rPr>
              <a:t>Tibial</a:t>
            </a:r>
            <a:r>
              <a:rPr lang="en-US" b="1" dirty="0">
                <a:solidFill>
                  <a:srgbClr val="F2F2F2"/>
                </a:solidFill>
              </a:rPr>
              <a:t> Size</a:t>
            </a:r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2819400" y="1905000"/>
            <a:ext cx="1539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 sz="3200">
              <a:solidFill>
                <a:srgbClr val="F2F2F2"/>
              </a:solidFill>
            </a:endParaRP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2514600" y="2209800"/>
            <a:ext cx="354456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5715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Clr>
                <a:schemeClr val="tx2"/>
              </a:buClr>
              <a:buSzPct val="55000"/>
              <a:buFont typeface="Marlett" charset="0"/>
              <a:buChar char="n"/>
            </a:pPr>
            <a:r>
              <a:rPr lang="en-US" sz="2800" u="none" dirty="0">
                <a:solidFill>
                  <a:srgbClr val="66FFCC"/>
                </a:solidFill>
              </a:rPr>
              <a:t>Lateral radiograph </a:t>
            </a:r>
            <a:endParaRPr lang="en-US" sz="2800" u="none" dirty="0" smtClean="0">
              <a:solidFill>
                <a:srgbClr val="66FFCC"/>
              </a:solidFill>
            </a:endParaRPr>
          </a:p>
          <a:p>
            <a:pPr>
              <a:buClr>
                <a:schemeClr val="tx2"/>
              </a:buClr>
              <a:buSzPct val="55000"/>
              <a:buFont typeface="Marlett" charset="0"/>
              <a:buChar char="n"/>
            </a:pPr>
            <a:r>
              <a:rPr lang="en-US" sz="2800" u="none" dirty="0" smtClean="0">
                <a:solidFill>
                  <a:srgbClr val="66FFCC"/>
                </a:solidFill>
              </a:rPr>
              <a:t>At </a:t>
            </a:r>
            <a:r>
              <a:rPr lang="en-US" sz="2800" u="none" dirty="0">
                <a:solidFill>
                  <a:srgbClr val="66FFCC"/>
                </a:solidFill>
              </a:rPr>
              <a:t>fibular head</a:t>
            </a:r>
          </a:p>
        </p:txBody>
      </p:sp>
      <p:pic>
        <p:nvPicPr>
          <p:cNvPr id="83979" name="Picture 11" descr="templatetibia latera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3429000"/>
            <a:ext cx="3530600" cy="2647950"/>
          </a:xfrm>
          <a:noFill/>
          <a:ln>
            <a:solidFill>
              <a:srgbClr val="66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 descr="LOGO NOSTRO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419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7402"/>
            <a:ext cx="7772400" cy="1341120"/>
          </a:xfrm>
        </p:spPr>
        <p:txBody>
          <a:bodyPr/>
          <a:lstStyle/>
          <a:p>
            <a:r>
              <a:rPr lang="en-US" b="1" dirty="0" err="1">
                <a:solidFill>
                  <a:srgbClr val="F2F2F2"/>
                </a:solidFill>
              </a:rPr>
              <a:t>Templating</a:t>
            </a:r>
            <a:r>
              <a:rPr lang="en-US" b="1" dirty="0">
                <a:solidFill>
                  <a:srgbClr val="F2F2F2"/>
                </a:solidFill>
              </a:rPr>
              <a:t> Method</a:t>
            </a:r>
            <a:br>
              <a:rPr lang="en-US" b="1" dirty="0">
                <a:solidFill>
                  <a:srgbClr val="F2F2F2"/>
                </a:solidFill>
              </a:rPr>
            </a:br>
            <a:r>
              <a:rPr lang="en-US" b="1" dirty="0">
                <a:solidFill>
                  <a:srgbClr val="F2F2F2"/>
                </a:solidFill>
              </a:rPr>
              <a:t>Alignment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2819400" y="1905000"/>
            <a:ext cx="1539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 sz="3200">
              <a:solidFill>
                <a:srgbClr val="F2F2F2"/>
              </a:solidFill>
            </a:endParaRP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1828800" y="2098839"/>
            <a:ext cx="568642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5715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Clr>
                <a:schemeClr val="tx2"/>
              </a:buClr>
              <a:buSzPct val="55000"/>
              <a:buFont typeface="Marlett" charset="0"/>
              <a:buChar char="n"/>
            </a:pPr>
            <a:r>
              <a:rPr lang="en-US" sz="2800" u="none" dirty="0">
                <a:solidFill>
                  <a:srgbClr val="66FFCC"/>
                </a:solidFill>
              </a:rPr>
              <a:t>Hip – knee – ankle radiograph</a:t>
            </a:r>
          </a:p>
          <a:p>
            <a:pPr>
              <a:buClr>
                <a:schemeClr val="tx2"/>
              </a:buClr>
              <a:buSzPct val="55000"/>
              <a:buFont typeface="Marlett" charset="0"/>
              <a:buNone/>
            </a:pPr>
            <a:r>
              <a:rPr lang="en-US" sz="2800" u="none" dirty="0">
                <a:solidFill>
                  <a:srgbClr val="66FFCC"/>
                </a:solidFill>
              </a:rPr>
              <a:t>		</a:t>
            </a:r>
            <a:r>
              <a:rPr lang="en-US" sz="2000" u="none" dirty="0">
                <a:solidFill>
                  <a:srgbClr val="66FFCC"/>
                </a:solidFill>
              </a:rPr>
              <a:t>Distal femur resection angle</a:t>
            </a:r>
          </a:p>
          <a:p>
            <a:pPr>
              <a:buClr>
                <a:schemeClr val="tx2"/>
              </a:buClr>
              <a:buSzPct val="55000"/>
              <a:buFont typeface="Marlett" charset="0"/>
              <a:buNone/>
            </a:pPr>
            <a:r>
              <a:rPr lang="en-US" sz="2000" u="none" dirty="0">
                <a:solidFill>
                  <a:srgbClr val="66FFCC"/>
                </a:solidFill>
              </a:rPr>
              <a:t>		   goal   0</a:t>
            </a:r>
            <a:r>
              <a:rPr lang="en-US" sz="2000" u="none" dirty="0">
                <a:solidFill>
                  <a:srgbClr val="66FFCC"/>
                </a:solidFill>
                <a:sym typeface="Symbol" charset="0"/>
              </a:rPr>
              <a:t> hip-knee</a:t>
            </a:r>
          </a:p>
          <a:p>
            <a:pPr>
              <a:buClr>
                <a:schemeClr val="tx2"/>
              </a:buClr>
              <a:buSzPct val="55000"/>
              <a:buFont typeface="Marlett" charset="0"/>
              <a:buNone/>
            </a:pPr>
            <a:endParaRPr lang="en-US" sz="2000" u="none" dirty="0">
              <a:solidFill>
                <a:srgbClr val="66FFCC"/>
              </a:solidFill>
            </a:endParaRPr>
          </a:p>
        </p:txBody>
      </p:sp>
      <p:pic>
        <p:nvPicPr>
          <p:cNvPr id="84999" name="Picture 7" descr="hipkneefemur templat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3581400"/>
            <a:ext cx="2590800" cy="2971800"/>
          </a:xfrm>
          <a:noFill/>
          <a:ln>
            <a:solidFill>
              <a:srgbClr val="66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 descr="LOGO NOSTRO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376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9046"/>
            <a:ext cx="7772400" cy="1219200"/>
          </a:xfrm>
        </p:spPr>
        <p:txBody>
          <a:bodyPr/>
          <a:lstStyle/>
          <a:p>
            <a:r>
              <a:rPr lang="en-US" b="1" dirty="0" err="1">
                <a:solidFill>
                  <a:srgbClr val="F2F2F2"/>
                </a:solidFill>
              </a:rPr>
              <a:t>Templating</a:t>
            </a:r>
            <a:r>
              <a:rPr lang="en-US" b="1" dirty="0">
                <a:solidFill>
                  <a:srgbClr val="F2F2F2"/>
                </a:solidFill>
              </a:rPr>
              <a:t> Method</a:t>
            </a:r>
            <a:br>
              <a:rPr lang="en-US" b="1" dirty="0">
                <a:solidFill>
                  <a:srgbClr val="F2F2F2"/>
                </a:solidFill>
              </a:rPr>
            </a:br>
            <a:r>
              <a:rPr lang="en-US" b="1" dirty="0">
                <a:solidFill>
                  <a:srgbClr val="F2F2F2"/>
                </a:solidFill>
              </a:rPr>
              <a:t>Alignment</a:t>
            </a:r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2819400" y="1905000"/>
            <a:ext cx="1539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 sz="3200">
              <a:solidFill>
                <a:srgbClr val="F2F2F2"/>
              </a:solidFill>
            </a:endParaRP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1752600" y="2133600"/>
            <a:ext cx="5288627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5715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Clr>
                <a:schemeClr val="tx2"/>
              </a:buClr>
              <a:buSzPct val="55000"/>
              <a:buFont typeface="Marlett" charset="0"/>
              <a:buChar char="n"/>
            </a:pPr>
            <a:r>
              <a:rPr lang="en-US" sz="2800" u="none" dirty="0">
                <a:solidFill>
                  <a:srgbClr val="66FFCC"/>
                </a:solidFill>
              </a:rPr>
              <a:t>Standing AP knee radiograph</a:t>
            </a:r>
          </a:p>
          <a:p>
            <a:pPr>
              <a:buClr>
                <a:schemeClr val="tx2"/>
              </a:buClr>
              <a:buSzPct val="55000"/>
              <a:buFont typeface="Marlett" charset="0"/>
              <a:buNone/>
            </a:pPr>
            <a:r>
              <a:rPr lang="en-US" sz="2000" u="none" dirty="0">
                <a:solidFill>
                  <a:srgbClr val="66FFCC"/>
                </a:solidFill>
              </a:rPr>
              <a:t>		Prox. </a:t>
            </a:r>
            <a:r>
              <a:rPr lang="en-US" sz="2000" u="none" dirty="0" err="1">
                <a:solidFill>
                  <a:srgbClr val="66FFCC"/>
                </a:solidFill>
              </a:rPr>
              <a:t>tibial</a:t>
            </a:r>
            <a:r>
              <a:rPr lang="en-US" sz="2000" u="none" dirty="0">
                <a:solidFill>
                  <a:srgbClr val="66FFCC"/>
                </a:solidFill>
              </a:rPr>
              <a:t> resection (goal 0</a:t>
            </a:r>
            <a:r>
              <a:rPr lang="en-US" sz="2000" u="none" dirty="0">
                <a:solidFill>
                  <a:srgbClr val="66FFCC"/>
                </a:solidFill>
                <a:sym typeface="Symbol" charset="0"/>
              </a:rPr>
              <a:t>)</a:t>
            </a:r>
          </a:p>
          <a:p>
            <a:pPr>
              <a:buClr>
                <a:schemeClr val="tx2"/>
              </a:buClr>
              <a:buSzPct val="55000"/>
              <a:buFont typeface="Marlett" charset="0"/>
              <a:buNone/>
            </a:pPr>
            <a:r>
              <a:rPr lang="en-US" sz="2000" u="none" dirty="0">
                <a:solidFill>
                  <a:srgbClr val="66FFCC"/>
                </a:solidFill>
                <a:sym typeface="Symbol" charset="0"/>
              </a:rPr>
              <a:t>		  measure med, </a:t>
            </a:r>
            <a:r>
              <a:rPr lang="en-US" sz="2000" u="none" dirty="0" err="1">
                <a:solidFill>
                  <a:srgbClr val="66FFCC"/>
                </a:solidFill>
                <a:sym typeface="Symbol" charset="0"/>
              </a:rPr>
              <a:t>lat</a:t>
            </a:r>
            <a:r>
              <a:rPr lang="en-US" sz="2000" u="none" dirty="0">
                <a:solidFill>
                  <a:srgbClr val="66FFCC"/>
                </a:solidFill>
                <a:sym typeface="Symbol" charset="0"/>
              </a:rPr>
              <a:t> resection (mm)</a:t>
            </a:r>
          </a:p>
        </p:txBody>
      </p:sp>
      <p:pic>
        <p:nvPicPr>
          <p:cNvPr id="86026" name="Picture 10" descr="template tib cut xra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505200"/>
            <a:ext cx="2228850" cy="2971800"/>
          </a:xfrm>
          <a:noFill/>
          <a:ln>
            <a:solidFill>
              <a:srgbClr val="66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6028" name="Picture 12" descr="template tib cut  rulermm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3505200"/>
            <a:ext cx="3962400" cy="2971800"/>
          </a:xfrm>
          <a:noFill/>
          <a:ln>
            <a:solidFill>
              <a:srgbClr val="66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5" descr="LOGO NOSTRO 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233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4C38D-D142-1841-A660-76560C4878F0}" type="slidenum">
              <a:rPr lang="en-US" smtClean="0">
                <a:latin typeface="Arial"/>
                <a:cs typeface="Arial"/>
              </a:rPr>
              <a:pPr/>
              <a:t>2</a:t>
            </a:fld>
            <a:endParaRPr lang="en-US">
              <a:latin typeface="Arial"/>
              <a:cs typeface="Arial"/>
            </a:endParaRPr>
          </a:p>
        </p:txBody>
      </p:sp>
      <p:pic>
        <p:nvPicPr>
          <p:cNvPr id="9" name="image1.jpeg" descr="LOGO NOSTRO 004"/>
          <p:cNvPicPr/>
          <p:nvPr/>
        </p:nvPicPr>
        <p:blipFill>
          <a:blip r:embed="rId2">
            <a:extLst/>
          </a:blip>
          <a:srcRect l="40007" t="24437" r="35011" b="22282"/>
          <a:stretch>
            <a:fillRect/>
          </a:stretch>
        </p:blipFill>
        <p:spPr>
          <a:xfrm>
            <a:off x="7930210" y="5199388"/>
            <a:ext cx="1156070" cy="160461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  <a:miter/>
          </a:ln>
        </p:spPr>
      </p:pic>
      <p:pic>
        <p:nvPicPr>
          <p:cNvPr id="15" name="Immagine 4" descr="IMG_74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3" t="26703" r="56725" b="24423"/>
          <a:stretch>
            <a:fillRect/>
          </a:stretch>
        </p:blipFill>
        <p:spPr bwMode="auto">
          <a:xfrm>
            <a:off x="0" y="0"/>
            <a:ext cx="2013164" cy="6804004"/>
          </a:xfrm>
          <a:prstGeom prst="rect">
            <a:avLst/>
          </a:prstGeom>
          <a:noFill/>
          <a:ln w="9525">
            <a:solidFill>
              <a:srgbClr val="F2F2F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624" y="1611127"/>
            <a:ext cx="2822216" cy="5192877"/>
          </a:xfrm>
          <a:prstGeom prst="rect">
            <a:avLst/>
          </a:prstGeom>
        </p:spPr>
      </p:pic>
      <p:sp>
        <p:nvSpPr>
          <p:cNvPr id="12" name="Rectangle 1"/>
          <p:cNvSpPr>
            <a:spLocks/>
          </p:cNvSpPr>
          <p:nvPr/>
        </p:nvSpPr>
        <p:spPr bwMode="auto">
          <a:xfrm>
            <a:off x="2186975" y="145859"/>
            <a:ext cx="689930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en-US" sz="2800" dirty="0" smtClean="0">
                <a:solidFill>
                  <a:srgbClr val="F2F2F2"/>
                </a:solidFill>
                <a:latin typeface="Arial"/>
                <a:cs typeface="Arial"/>
                <a:sym typeface="Arial" charset="0"/>
              </a:rPr>
              <a:t>PLANNING PREOPERATORIO E SCELTA DEL GRADO DI VINCOLO DELL’IMPIANTO PROTESICO</a:t>
            </a:r>
          </a:p>
        </p:txBody>
      </p:sp>
      <p:pic>
        <p:nvPicPr>
          <p:cNvPr id="17" name="Immagine 16" descr="IMG_011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75" y="2747142"/>
            <a:ext cx="1757805" cy="1484784"/>
          </a:xfrm>
          <a:prstGeom prst="rect">
            <a:avLst/>
          </a:prstGeom>
          <a:solidFill>
            <a:srgbClr val="80000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16320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620000" cy="4800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sz="4400" dirty="0" smtClean="0">
                <a:solidFill>
                  <a:srgbClr val="66FFCC"/>
                </a:solidFill>
              </a:rPr>
              <a:t>L’ENTRY </a:t>
            </a:r>
            <a:r>
              <a:rPr lang="en-US" sz="4400" dirty="0">
                <a:solidFill>
                  <a:srgbClr val="66FFCC"/>
                </a:solidFill>
              </a:rPr>
              <a:t>POINT </a:t>
            </a:r>
            <a:r>
              <a:rPr lang="en-US" sz="4400" dirty="0" err="1" smtClean="0">
                <a:solidFill>
                  <a:srgbClr val="66FFCC"/>
                </a:solidFill>
              </a:rPr>
              <a:t>è</a:t>
            </a:r>
            <a:r>
              <a:rPr lang="en-US" sz="4400" dirty="0" smtClean="0">
                <a:solidFill>
                  <a:srgbClr val="66FFCC"/>
                </a:solidFill>
              </a:rPr>
              <a:t> INDIVIDUALE</a:t>
            </a:r>
            <a:r>
              <a:rPr lang="en-US" sz="4400" dirty="0">
                <a:solidFill>
                  <a:srgbClr val="66FFCC"/>
                </a:solidFill>
              </a:rPr>
              <a:t/>
            </a:r>
            <a:br>
              <a:rPr lang="en-US" sz="4400" dirty="0">
                <a:solidFill>
                  <a:srgbClr val="66FFCC"/>
                </a:solidFill>
              </a:rPr>
            </a:br>
            <a:r>
              <a:rPr lang="en-US" sz="4400" dirty="0">
                <a:solidFill>
                  <a:srgbClr val="66FFCC"/>
                </a:solidFill>
              </a:rPr>
              <a:t> </a:t>
            </a:r>
            <a:r>
              <a:rPr lang="en-US" sz="4400" dirty="0" smtClean="0">
                <a:solidFill>
                  <a:srgbClr val="66FFCC"/>
                </a:solidFill>
              </a:rPr>
              <a:t>come lo </a:t>
            </a:r>
            <a:r>
              <a:rPr lang="en-US" dirty="0" err="1" smtClean="0">
                <a:solidFill>
                  <a:srgbClr val="66FFCC"/>
                </a:solidFill>
              </a:rPr>
              <a:t>è</a:t>
            </a:r>
            <a:r>
              <a:rPr lang="en-US" dirty="0" smtClean="0">
                <a:solidFill>
                  <a:srgbClr val="66FFCC"/>
                </a:solidFill>
              </a:rPr>
              <a:t> </a:t>
            </a:r>
            <a:r>
              <a:rPr lang="en-US" dirty="0" err="1" smtClean="0">
                <a:solidFill>
                  <a:srgbClr val="66FFCC"/>
                </a:solidFill>
              </a:rPr>
              <a:t>il</a:t>
            </a:r>
            <a:r>
              <a:rPr lang="en-US" dirty="0" smtClean="0">
                <a:solidFill>
                  <a:srgbClr val="66FFCC"/>
                </a:solidFill>
              </a:rPr>
              <a:t> </a:t>
            </a:r>
            <a:r>
              <a:rPr lang="en-US" dirty="0" err="1" smtClean="0">
                <a:solidFill>
                  <a:srgbClr val="66FFCC"/>
                </a:solidFill>
              </a:rPr>
              <a:t>paziente</a:t>
            </a:r>
            <a:r>
              <a:rPr lang="en-US" sz="4400" dirty="0" smtClean="0">
                <a:solidFill>
                  <a:srgbClr val="66FFCC"/>
                </a:solidFill>
              </a:rPr>
              <a:t>.</a:t>
            </a:r>
            <a:r>
              <a:rPr lang="en-US" sz="4400" dirty="0">
                <a:solidFill>
                  <a:srgbClr val="66FFCC"/>
                </a:solidFill>
              </a:rPr>
              <a:t/>
            </a:r>
            <a:br>
              <a:rPr lang="en-US" sz="4400" dirty="0">
                <a:solidFill>
                  <a:srgbClr val="66FFCC"/>
                </a:solidFill>
              </a:rPr>
            </a:br>
            <a:r>
              <a:rPr lang="en-US" sz="4400" dirty="0" smtClean="0">
                <a:solidFill>
                  <a:srgbClr val="66FFCC"/>
                </a:solidFill>
              </a:rPr>
              <a:t/>
            </a:r>
            <a:br>
              <a:rPr lang="en-US" sz="4400" dirty="0" smtClean="0">
                <a:solidFill>
                  <a:srgbClr val="66FFCC"/>
                </a:solidFill>
              </a:rPr>
            </a:br>
            <a:r>
              <a:rPr lang="en-US" sz="4400" dirty="0">
                <a:solidFill>
                  <a:srgbClr val="66FFCC"/>
                </a:solidFill>
              </a:rPr>
              <a:t/>
            </a:r>
            <a:br>
              <a:rPr lang="en-US" sz="4400" dirty="0">
                <a:solidFill>
                  <a:srgbClr val="66FFCC"/>
                </a:solidFill>
              </a:rPr>
            </a:br>
            <a:endParaRPr lang="en-US" sz="4400" dirty="0">
              <a:solidFill>
                <a:srgbClr val="66FFCC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85800" y="2626217"/>
            <a:ext cx="7772400" cy="420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marL="396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  <a:sym typeface="Arial" charset="0"/>
              </a:defRPr>
            </a:lvl1pPr>
            <a:lvl2pPr marL="396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396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396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396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968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540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4112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684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dirty="0" smtClean="0">
                <a:solidFill>
                  <a:srgbClr val="66FFCC"/>
                </a:solidFill>
              </a:rPr>
              <a:t>L’ </a:t>
            </a:r>
            <a:r>
              <a:rPr lang="en-US" sz="4800" dirty="0" smtClean="0">
                <a:solidFill>
                  <a:srgbClr val="66FFCC"/>
                </a:solidFill>
              </a:rPr>
              <a:t>ENTRY POINT</a:t>
            </a:r>
            <a:r>
              <a:rPr lang="en-US" dirty="0" smtClean="0">
                <a:solidFill>
                  <a:srgbClr val="66FFCC"/>
                </a:solidFill>
              </a:rPr>
              <a:t> per la </a:t>
            </a:r>
            <a:r>
              <a:rPr lang="en-US" dirty="0" err="1" smtClean="0">
                <a:solidFill>
                  <a:srgbClr val="66FFCC"/>
                </a:solidFill>
              </a:rPr>
              <a:t>guida</a:t>
            </a:r>
            <a:r>
              <a:rPr lang="en-US" dirty="0" smtClean="0">
                <a:solidFill>
                  <a:srgbClr val="66FFCC"/>
                </a:solidFill>
              </a:rPr>
              <a:t> </a:t>
            </a:r>
            <a:r>
              <a:rPr lang="en-US" dirty="0" err="1" smtClean="0">
                <a:solidFill>
                  <a:srgbClr val="66FFCC"/>
                </a:solidFill>
              </a:rPr>
              <a:t>intramidollare</a:t>
            </a:r>
            <a:r>
              <a:rPr lang="en-US" dirty="0" smtClean="0">
                <a:solidFill>
                  <a:srgbClr val="66FFCC"/>
                </a:solidFill>
              </a:rPr>
              <a:t> </a:t>
            </a:r>
            <a:r>
              <a:rPr lang="en-US" dirty="0" err="1" smtClean="0">
                <a:solidFill>
                  <a:srgbClr val="66FFCC"/>
                </a:solidFill>
              </a:rPr>
              <a:t>è</a:t>
            </a:r>
            <a:r>
              <a:rPr lang="en-US" dirty="0" smtClean="0">
                <a:solidFill>
                  <a:srgbClr val="66FFCC"/>
                </a:solidFill>
              </a:rPr>
              <a:t> </a:t>
            </a:r>
            <a:r>
              <a:rPr lang="en-US" dirty="0" err="1" smtClean="0">
                <a:solidFill>
                  <a:srgbClr val="66FFCC"/>
                </a:solidFill>
              </a:rPr>
              <a:t>il</a:t>
            </a:r>
            <a:r>
              <a:rPr lang="en-US" dirty="0" smtClean="0">
                <a:solidFill>
                  <a:srgbClr val="66FFCC"/>
                </a:solidFill>
              </a:rPr>
              <a:t> </a:t>
            </a:r>
            <a:r>
              <a:rPr lang="en-US" dirty="0" err="1" smtClean="0">
                <a:solidFill>
                  <a:srgbClr val="66FFCC"/>
                </a:solidFill>
              </a:rPr>
              <a:t>punto</a:t>
            </a:r>
            <a:r>
              <a:rPr lang="en-US" dirty="0" smtClean="0">
                <a:solidFill>
                  <a:srgbClr val="66FFCC"/>
                </a:solidFill>
              </a:rPr>
              <a:t> dove </a:t>
            </a:r>
            <a:r>
              <a:rPr lang="en-US" dirty="0" err="1" smtClean="0">
                <a:solidFill>
                  <a:srgbClr val="66FFCC"/>
                </a:solidFill>
              </a:rPr>
              <a:t>l’asse</a:t>
            </a:r>
            <a:r>
              <a:rPr lang="en-US" dirty="0" smtClean="0">
                <a:solidFill>
                  <a:srgbClr val="66FFCC"/>
                </a:solidFill>
              </a:rPr>
              <a:t> </a:t>
            </a:r>
            <a:r>
              <a:rPr lang="en-US" dirty="0" err="1" smtClean="0">
                <a:solidFill>
                  <a:srgbClr val="66FFCC"/>
                </a:solidFill>
              </a:rPr>
              <a:t>anatomico</a:t>
            </a:r>
            <a:r>
              <a:rPr lang="en-US" dirty="0" smtClean="0">
                <a:solidFill>
                  <a:srgbClr val="66FFCC"/>
                </a:solidFill>
              </a:rPr>
              <a:t> </a:t>
            </a:r>
            <a:r>
              <a:rPr lang="en-US" dirty="0" err="1" smtClean="0">
                <a:solidFill>
                  <a:srgbClr val="66FFCC"/>
                </a:solidFill>
              </a:rPr>
              <a:t>interseca</a:t>
            </a:r>
            <a:r>
              <a:rPr lang="en-US" dirty="0" smtClean="0">
                <a:solidFill>
                  <a:srgbClr val="66FFCC"/>
                </a:solidFill>
              </a:rPr>
              <a:t> la </a:t>
            </a:r>
            <a:r>
              <a:rPr lang="en-US" dirty="0" err="1" smtClean="0">
                <a:solidFill>
                  <a:srgbClr val="66FFCC"/>
                </a:solidFill>
              </a:rPr>
              <a:t>superficie</a:t>
            </a:r>
            <a:r>
              <a:rPr lang="en-US" dirty="0" smtClean="0">
                <a:solidFill>
                  <a:srgbClr val="66FFCC"/>
                </a:solidFill>
              </a:rPr>
              <a:t> </a:t>
            </a:r>
            <a:r>
              <a:rPr lang="en-US" dirty="0" err="1" smtClean="0">
                <a:solidFill>
                  <a:srgbClr val="66FFCC"/>
                </a:solidFill>
              </a:rPr>
              <a:t>distale</a:t>
            </a:r>
            <a:r>
              <a:rPr lang="en-US" dirty="0" smtClean="0">
                <a:solidFill>
                  <a:srgbClr val="66FFCC"/>
                </a:solidFill>
              </a:rPr>
              <a:t> </a:t>
            </a:r>
            <a:r>
              <a:rPr lang="en-US" dirty="0" err="1" smtClean="0">
                <a:solidFill>
                  <a:srgbClr val="66FFCC"/>
                </a:solidFill>
              </a:rPr>
              <a:t>femorale</a:t>
            </a:r>
            <a:r>
              <a:rPr lang="en-US" dirty="0" smtClean="0">
                <a:solidFill>
                  <a:srgbClr val="66FFCC"/>
                </a:solidFill>
              </a:rPr>
              <a:t> </a:t>
            </a:r>
            <a:r>
              <a:rPr lang="en-US" dirty="0" err="1" smtClean="0">
                <a:solidFill>
                  <a:srgbClr val="66FFCC"/>
                </a:solidFill>
              </a:rPr>
              <a:t>articolare</a:t>
            </a:r>
            <a:r>
              <a:rPr lang="en-US" dirty="0" smtClean="0">
                <a:solidFill>
                  <a:srgbClr val="66FFCC"/>
                </a:solidFill>
              </a:rPr>
              <a:t>.</a:t>
            </a:r>
            <a:endParaRPr lang="en-US" dirty="0">
              <a:solidFill>
                <a:srgbClr val="66FFCC"/>
              </a:solidFill>
            </a:endParaRPr>
          </a:p>
        </p:txBody>
      </p:sp>
      <p:pic>
        <p:nvPicPr>
          <p:cNvPr id="4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440955"/>
      </p:ext>
    </p:extLst>
  </p:cSld>
  <p:clrMapOvr>
    <a:masterClrMapping/>
  </p:clrMapOvr>
  <p:transition xmlns:p14="http://schemas.microsoft.com/office/powerpoint/2010/main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555837" y="184935"/>
            <a:ext cx="8229600" cy="1692275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dirty="0">
                <a:solidFill>
                  <a:srgbClr val="F2F2F2"/>
                </a:solidFill>
              </a:rPr>
              <a:t>The entry point :</a:t>
            </a: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1524000" y="3505200"/>
            <a:ext cx="5943600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2F2F2"/>
                </a:solidFill>
                <a:latin typeface="Times New Roman" charset="0"/>
              </a:rPr>
              <a:t> </a:t>
            </a:r>
          </a:p>
        </p:txBody>
      </p:sp>
      <p:pic>
        <p:nvPicPr>
          <p:cNvPr id="86020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3095625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6021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2209800"/>
            <a:ext cx="2238375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 descr="LOGO NOSTRO 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664349"/>
      </p:ext>
    </p:extLst>
  </p:cSld>
  <p:clrMapOvr>
    <a:masterClrMapping/>
  </p:clrMapOvr>
  <p:transition xmlns:p14="http://schemas.microsoft.com/office/powerpoint/2010/main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30232" y="609600"/>
            <a:ext cx="7772400" cy="7620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dirty="0" smtClean="0">
                <a:solidFill>
                  <a:srgbClr val="F2F2F2"/>
                </a:solidFill>
              </a:rPr>
              <a:t>Si </a:t>
            </a:r>
            <a:r>
              <a:rPr lang="en-US" dirty="0" err="1" smtClean="0">
                <a:solidFill>
                  <a:srgbClr val="F2F2F2"/>
                </a:solidFill>
              </a:rPr>
              <a:t>raccomanda</a:t>
            </a:r>
            <a:r>
              <a:rPr lang="en-US" dirty="0" smtClean="0">
                <a:solidFill>
                  <a:srgbClr val="F2F2F2"/>
                </a:solidFill>
              </a:rPr>
              <a:t>:</a:t>
            </a:r>
            <a:endParaRPr lang="en-US" dirty="0">
              <a:solidFill>
                <a:srgbClr val="F2F2F2"/>
              </a:solidFill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743200"/>
            <a:ext cx="6400800" cy="31242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r>
              <a:rPr lang="en-US" sz="4400" dirty="0" err="1" smtClean="0">
                <a:solidFill>
                  <a:srgbClr val="66FFCC"/>
                </a:solidFill>
              </a:rPr>
              <a:t>L‘identificazione</a:t>
            </a:r>
            <a:r>
              <a:rPr lang="en-US" sz="4400" dirty="0" smtClean="0">
                <a:solidFill>
                  <a:srgbClr val="66FFCC"/>
                </a:solidFill>
              </a:rPr>
              <a:t> </a:t>
            </a:r>
            <a:r>
              <a:rPr lang="en-US" sz="4400" dirty="0" err="1" smtClean="0">
                <a:solidFill>
                  <a:srgbClr val="66FFCC"/>
                </a:solidFill>
              </a:rPr>
              <a:t>dell’asse</a:t>
            </a:r>
            <a:r>
              <a:rPr lang="en-US" sz="4400" dirty="0" smtClean="0">
                <a:solidFill>
                  <a:srgbClr val="66FFCC"/>
                </a:solidFill>
              </a:rPr>
              <a:t> </a:t>
            </a:r>
            <a:r>
              <a:rPr lang="en-US" sz="4400" dirty="0" err="1" smtClean="0">
                <a:solidFill>
                  <a:srgbClr val="66FFCC"/>
                </a:solidFill>
              </a:rPr>
              <a:t>anatomico</a:t>
            </a:r>
            <a:r>
              <a:rPr lang="en-US" sz="4400" dirty="0" smtClean="0">
                <a:solidFill>
                  <a:srgbClr val="66FFCC"/>
                </a:solidFill>
              </a:rPr>
              <a:t> e </a:t>
            </a:r>
            <a:r>
              <a:rPr lang="en-US" sz="4400" dirty="0" err="1" smtClean="0">
                <a:solidFill>
                  <a:srgbClr val="66FFCC"/>
                </a:solidFill>
              </a:rPr>
              <a:t>conseguentemente</a:t>
            </a:r>
            <a:r>
              <a:rPr lang="en-US" sz="4400" dirty="0" smtClean="0">
                <a:solidFill>
                  <a:srgbClr val="66FFCC"/>
                </a:solidFill>
              </a:rPr>
              <a:t> </a:t>
            </a:r>
            <a:r>
              <a:rPr lang="en-US" sz="4400" dirty="0" err="1" smtClean="0">
                <a:solidFill>
                  <a:srgbClr val="66FFCC"/>
                </a:solidFill>
              </a:rPr>
              <a:t>l’entry</a:t>
            </a:r>
            <a:r>
              <a:rPr lang="en-US" sz="4400" dirty="0" smtClean="0">
                <a:solidFill>
                  <a:srgbClr val="66FFCC"/>
                </a:solidFill>
              </a:rPr>
              <a:t> point.</a:t>
            </a:r>
            <a:endParaRPr lang="en-US" sz="4400" dirty="0">
              <a:solidFill>
                <a:srgbClr val="66FFCC"/>
              </a:solidFill>
            </a:endParaRPr>
          </a:p>
        </p:txBody>
      </p:sp>
      <p:pic>
        <p:nvPicPr>
          <p:cNvPr id="4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166779"/>
      </p:ext>
    </p:extLst>
  </p:cSld>
  <p:clrMapOvr>
    <a:masterClrMapping/>
  </p:clrMapOvr>
  <p:transition xmlns:p14="http://schemas.microsoft.com/office/powerpoint/2010/main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54285"/>
            <a:ext cx="7467600" cy="1295400"/>
          </a:xfrm>
        </p:spPr>
        <p:txBody>
          <a:bodyPr/>
          <a:lstStyle/>
          <a:p>
            <a:r>
              <a:rPr lang="en-US" dirty="0" err="1">
                <a:solidFill>
                  <a:srgbClr val="F2F2F2"/>
                </a:solidFill>
              </a:rPr>
              <a:t>Templating</a:t>
            </a:r>
            <a:r>
              <a:rPr lang="en-US" dirty="0">
                <a:solidFill>
                  <a:srgbClr val="F2F2F2"/>
                </a:solidFill>
              </a:rPr>
              <a:t> Primary TKA </a:t>
            </a:r>
            <a:r>
              <a:rPr lang="en-US" dirty="0" err="1" smtClean="0">
                <a:solidFill>
                  <a:srgbClr val="F2F2F2"/>
                </a:solidFill>
              </a:rPr>
              <a:t>Conclusioni</a:t>
            </a:r>
            <a:endParaRPr lang="en-US" dirty="0">
              <a:solidFill>
                <a:srgbClr val="F2F2F2"/>
              </a:solidFill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42140" y="2152607"/>
            <a:ext cx="7315200" cy="4114800"/>
          </a:xfrm>
        </p:spPr>
        <p:txBody>
          <a:bodyPr/>
          <a:lstStyle/>
          <a:p>
            <a:pPr marL="457200" indent="-393700">
              <a:spcBef>
                <a:spcPct val="0"/>
              </a:spcBef>
              <a:spcAft>
                <a:spcPct val="40000"/>
              </a:spcAft>
              <a:buSzPct val="65000"/>
            </a:pPr>
            <a:r>
              <a:rPr lang="en-US" sz="2800" dirty="0" smtClean="0">
                <a:solidFill>
                  <a:srgbClr val="66FFCC"/>
                </a:solidFill>
              </a:rPr>
              <a:t>Planning Pre</a:t>
            </a:r>
            <a:r>
              <a:rPr lang="en-US" sz="2800" dirty="0">
                <a:solidFill>
                  <a:srgbClr val="66FFCC"/>
                </a:solidFill>
              </a:rPr>
              <a:t>-op </a:t>
            </a:r>
            <a:r>
              <a:rPr lang="en-US" sz="2800" dirty="0" smtClean="0">
                <a:solidFill>
                  <a:srgbClr val="66FFCC"/>
                </a:solidFill>
              </a:rPr>
              <a:t>per </a:t>
            </a:r>
            <a:r>
              <a:rPr lang="en-US" sz="2800" dirty="0" err="1" smtClean="0">
                <a:solidFill>
                  <a:srgbClr val="66FFCC"/>
                </a:solidFill>
              </a:rPr>
              <a:t>scegliere</a:t>
            </a:r>
            <a:r>
              <a:rPr lang="en-US" sz="2800" dirty="0" smtClean="0">
                <a:solidFill>
                  <a:srgbClr val="66FFCC"/>
                </a:solidFill>
              </a:rPr>
              <a:t> </a:t>
            </a:r>
            <a:r>
              <a:rPr lang="en-US" sz="2800" dirty="0" err="1" smtClean="0">
                <a:solidFill>
                  <a:srgbClr val="66FFCC"/>
                </a:solidFill>
              </a:rPr>
              <a:t>taglia</a:t>
            </a:r>
            <a:endParaRPr lang="en-US" sz="2800" dirty="0">
              <a:solidFill>
                <a:srgbClr val="66FFCC"/>
              </a:solidFill>
            </a:endParaRPr>
          </a:p>
          <a:p>
            <a:pPr marL="457200" indent="-393700">
              <a:spcBef>
                <a:spcPct val="0"/>
              </a:spcBef>
              <a:spcAft>
                <a:spcPct val="40000"/>
              </a:spcAft>
              <a:buSzPct val="65000"/>
            </a:pPr>
            <a:r>
              <a:rPr lang="en-US" sz="2800" dirty="0">
                <a:solidFill>
                  <a:srgbClr val="66FFCC"/>
                </a:solidFill>
              </a:rPr>
              <a:t>P</a:t>
            </a:r>
            <a:r>
              <a:rPr lang="en-US" sz="2800" dirty="0" smtClean="0">
                <a:solidFill>
                  <a:srgbClr val="66FFCC"/>
                </a:solidFill>
              </a:rPr>
              <a:t>er </a:t>
            </a:r>
            <a:r>
              <a:rPr lang="en-US" sz="2800" dirty="0" err="1" smtClean="0">
                <a:solidFill>
                  <a:srgbClr val="66FFCC"/>
                </a:solidFill>
              </a:rPr>
              <a:t>l’allineamento</a:t>
            </a:r>
            <a:r>
              <a:rPr lang="en-US" sz="2800" dirty="0" smtClean="0">
                <a:solidFill>
                  <a:srgbClr val="66FFCC"/>
                </a:solidFill>
              </a:rPr>
              <a:t> </a:t>
            </a:r>
            <a:r>
              <a:rPr lang="en-US" sz="2800" dirty="0" err="1" smtClean="0">
                <a:solidFill>
                  <a:srgbClr val="66FFCC"/>
                </a:solidFill>
              </a:rPr>
              <a:t>sul</a:t>
            </a:r>
            <a:r>
              <a:rPr lang="en-US" sz="2800" dirty="0" smtClean="0">
                <a:solidFill>
                  <a:srgbClr val="66FFCC"/>
                </a:solidFill>
              </a:rPr>
              <a:t> piano </a:t>
            </a:r>
            <a:r>
              <a:rPr lang="en-US" sz="2800" dirty="0" err="1" smtClean="0">
                <a:solidFill>
                  <a:srgbClr val="66FFCC"/>
                </a:solidFill>
              </a:rPr>
              <a:t>coronale</a:t>
            </a:r>
            <a:endParaRPr lang="en-US" sz="2800" dirty="0" smtClean="0">
              <a:solidFill>
                <a:srgbClr val="66FFCC"/>
              </a:solidFill>
            </a:endParaRPr>
          </a:p>
          <a:p>
            <a:pPr marL="457200" indent="-393700">
              <a:spcBef>
                <a:spcPct val="0"/>
              </a:spcBef>
              <a:spcAft>
                <a:spcPct val="40000"/>
              </a:spcAft>
              <a:buSzPct val="65000"/>
            </a:pPr>
            <a:r>
              <a:rPr lang="en-US" sz="2800" dirty="0" smtClean="0">
                <a:solidFill>
                  <a:srgbClr val="66FFCC"/>
                </a:solidFill>
              </a:rPr>
              <a:t>Per </a:t>
            </a:r>
            <a:r>
              <a:rPr lang="en-US" sz="2800" dirty="0" err="1" smtClean="0">
                <a:solidFill>
                  <a:srgbClr val="66FFCC"/>
                </a:solidFill>
              </a:rPr>
              <a:t>corretto</a:t>
            </a:r>
            <a:r>
              <a:rPr lang="en-US" sz="2800" dirty="0" smtClean="0">
                <a:solidFill>
                  <a:srgbClr val="66FFCC"/>
                </a:solidFill>
              </a:rPr>
              <a:t> entry point</a:t>
            </a:r>
            <a:endParaRPr lang="en-US" sz="2800" dirty="0">
              <a:solidFill>
                <a:srgbClr val="66FFCC"/>
              </a:solidFill>
            </a:endParaRPr>
          </a:p>
          <a:p>
            <a:pPr marL="457200" indent="-393700">
              <a:spcBef>
                <a:spcPct val="0"/>
              </a:spcBef>
              <a:buSzPct val="65000"/>
            </a:pPr>
            <a:r>
              <a:rPr lang="en-US" sz="2800" dirty="0" smtClean="0">
                <a:solidFill>
                  <a:srgbClr val="66FFCC"/>
                </a:solidFill>
              </a:rPr>
              <a:t>Planning </a:t>
            </a:r>
            <a:r>
              <a:rPr lang="en-US" sz="2800" dirty="0" err="1" smtClean="0">
                <a:solidFill>
                  <a:srgbClr val="66FFCC"/>
                </a:solidFill>
              </a:rPr>
              <a:t>è</a:t>
            </a:r>
            <a:r>
              <a:rPr lang="en-US" sz="2800" dirty="0" smtClean="0">
                <a:solidFill>
                  <a:srgbClr val="66FFCC"/>
                </a:solidFill>
              </a:rPr>
              <a:t> </a:t>
            </a:r>
            <a:r>
              <a:rPr lang="en-US" sz="2800" dirty="0" err="1" smtClean="0">
                <a:solidFill>
                  <a:srgbClr val="66FFCC"/>
                </a:solidFill>
              </a:rPr>
              <a:t>semplice</a:t>
            </a:r>
            <a:r>
              <a:rPr lang="en-US" sz="2800" dirty="0" smtClean="0">
                <a:solidFill>
                  <a:srgbClr val="66FFCC"/>
                </a:solidFill>
              </a:rPr>
              <a:t>, no </a:t>
            </a:r>
            <a:r>
              <a:rPr lang="en-US" sz="2800" dirty="0" err="1" smtClean="0">
                <a:solidFill>
                  <a:srgbClr val="66FFCC"/>
                </a:solidFill>
              </a:rPr>
              <a:t>spese</a:t>
            </a:r>
            <a:r>
              <a:rPr lang="en-US" sz="2800" dirty="0" smtClean="0">
                <a:solidFill>
                  <a:srgbClr val="66FFCC"/>
                </a:solidFill>
              </a:rPr>
              <a:t> </a:t>
            </a:r>
            <a:r>
              <a:rPr lang="en-US" sz="2800" dirty="0" err="1" smtClean="0">
                <a:solidFill>
                  <a:srgbClr val="66FFCC"/>
                </a:solidFill>
              </a:rPr>
              <a:t>aggiuntive</a:t>
            </a:r>
            <a:r>
              <a:rPr lang="en-US" sz="2800" dirty="0" smtClean="0">
                <a:solidFill>
                  <a:srgbClr val="66FFCC"/>
                </a:solidFill>
              </a:rPr>
              <a:t> </a:t>
            </a:r>
            <a:r>
              <a:rPr lang="en-US" sz="2800" dirty="0" err="1" smtClean="0">
                <a:solidFill>
                  <a:srgbClr val="66FFCC"/>
                </a:solidFill>
              </a:rPr>
              <a:t>ed</a:t>
            </a:r>
            <a:r>
              <a:rPr lang="en-US" sz="2800" dirty="0" smtClean="0">
                <a:solidFill>
                  <a:srgbClr val="66FFCC"/>
                </a:solidFill>
              </a:rPr>
              <a:t> </a:t>
            </a:r>
            <a:r>
              <a:rPr lang="en-US" sz="2800" dirty="0" err="1" smtClean="0">
                <a:solidFill>
                  <a:srgbClr val="66FFCC"/>
                </a:solidFill>
              </a:rPr>
              <a:t>applicabile</a:t>
            </a:r>
            <a:r>
              <a:rPr lang="en-US" sz="2800" dirty="0" smtClean="0">
                <a:solidFill>
                  <a:srgbClr val="66FFCC"/>
                </a:solidFill>
              </a:rPr>
              <a:t> a </a:t>
            </a:r>
            <a:r>
              <a:rPr lang="en-US" sz="2800" dirty="0" err="1" smtClean="0">
                <a:solidFill>
                  <a:srgbClr val="66FFCC"/>
                </a:solidFill>
              </a:rPr>
              <a:t>qualunque</a:t>
            </a:r>
            <a:r>
              <a:rPr lang="en-US" sz="2800" dirty="0" smtClean="0">
                <a:solidFill>
                  <a:srgbClr val="66FFCC"/>
                </a:solidFill>
              </a:rPr>
              <a:t> </a:t>
            </a:r>
            <a:r>
              <a:rPr lang="en-US" sz="2800" dirty="0" err="1" smtClean="0">
                <a:solidFill>
                  <a:srgbClr val="66FFCC"/>
                </a:solidFill>
              </a:rPr>
              <a:t>tipologia</a:t>
            </a:r>
            <a:r>
              <a:rPr lang="en-US" sz="2800" dirty="0" smtClean="0">
                <a:solidFill>
                  <a:srgbClr val="66FFCC"/>
                </a:solidFill>
              </a:rPr>
              <a:t> di </a:t>
            </a:r>
            <a:r>
              <a:rPr lang="en-US" sz="2800" dirty="0" err="1" smtClean="0">
                <a:solidFill>
                  <a:srgbClr val="66FFCC"/>
                </a:solidFill>
              </a:rPr>
              <a:t>impianto</a:t>
            </a:r>
            <a:endParaRPr lang="en-US" sz="2800" dirty="0">
              <a:solidFill>
                <a:srgbClr val="66FFCC"/>
              </a:solidFill>
            </a:endParaRPr>
          </a:p>
        </p:txBody>
      </p:sp>
      <p:pic>
        <p:nvPicPr>
          <p:cNvPr id="4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094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uppo 1"/>
          <p:cNvGrpSpPr>
            <a:grpSpLocks/>
          </p:cNvGrpSpPr>
          <p:nvPr/>
        </p:nvGrpSpPr>
        <p:grpSpPr bwMode="auto">
          <a:xfrm>
            <a:off x="127525" y="1606654"/>
            <a:ext cx="8857679" cy="4352925"/>
            <a:chOff x="251520" y="1556792"/>
            <a:chExt cx="8922402" cy="4352588"/>
          </a:xfrm>
        </p:grpSpPr>
        <p:pic>
          <p:nvPicPr>
            <p:cNvPr id="16387" name="Immagine 1" descr="LKS 1_scontorno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9125" y="1556792"/>
              <a:ext cx="1936750" cy="3184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88" name="Immagine 2" descr="LKS 2scontorno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81750" y="1556792"/>
              <a:ext cx="2151063" cy="3184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89" name="Immagine 3" descr="LKS 3scontorno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35375" y="1556792"/>
              <a:ext cx="1995488" cy="3184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0" name="TextBox 8"/>
            <p:cNvSpPr txBox="1">
              <a:spLocks noChangeArrowheads="1"/>
            </p:cNvSpPr>
            <p:nvPr/>
          </p:nvSpPr>
          <p:spPr bwMode="auto">
            <a:xfrm>
              <a:off x="3141661" y="4869905"/>
              <a:ext cx="3039441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2000" b="1"/>
                <a:t>CR</a:t>
              </a:r>
            </a:p>
            <a:p>
              <a:pPr algn="ctr"/>
              <a:r>
                <a:rPr lang="it-IT" sz="2000" i="1"/>
                <a:t>  Cruciate Retaining</a:t>
              </a:r>
            </a:p>
            <a:p>
              <a:endParaRPr lang="it-IT" sz="2000"/>
            </a:p>
          </p:txBody>
        </p:sp>
        <p:sp>
          <p:nvSpPr>
            <p:cNvPr id="16391" name="TextBox 9"/>
            <p:cNvSpPr txBox="1">
              <a:spLocks noChangeArrowheads="1"/>
            </p:cNvSpPr>
            <p:nvPr/>
          </p:nvSpPr>
          <p:spPr bwMode="auto">
            <a:xfrm>
              <a:off x="6057920" y="4863555"/>
              <a:ext cx="3116002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2000" b="1" dirty="0"/>
                <a:t>PS</a:t>
              </a:r>
            </a:p>
            <a:p>
              <a:pPr algn="ctr"/>
              <a:r>
                <a:rPr lang="it-IT" sz="2000" i="1" dirty="0"/>
                <a:t>  </a:t>
              </a:r>
              <a:r>
                <a:rPr lang="it-IT" sz="2000" i="1" dirty="0" err="1"/>
                <a:t>Posterior</a:t>
              </a:r>
              <a:r>
                <a:rPr lang="it-IT" sz="2000" i="1" dirty="0"/>
                <a:t> </a:t>
              </a:r>
              <a:r>
                <a:rPr lang="it-IT" sz="2000" i="1" dirty="0" err="1"/>
                <a:t>Stabilized</a:t>
              </a:r>
              <a:endParaRPr lang="it-IT" sz="2000" i="1" dirty="0"/>
            </a:p>
            <a:p>
              <a:endParaRPr lang="it-IT" sz="2000" dirty="0"/>
            </a:p>
          </p:txBody>
        </p:sp>
        <p:sp>
          <p:nvSpPr>
            <p:cNvPr id="16392" name="TextBox 10"/>
            <p:cNvSpPr txBox="1">
              <a:spLocks noChangeArrowheads="1"/>
            </p:cNvSpPr>
            <p:nvPr/>
          </p:nvSpPr>
          <p:spPr bwMode="auto">
            <a:xfrm>
              <a:off x="251520" y="4893717"/>
              <a:ext cx="266429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2000" b="1"/>
                <a:t>KR</a:t>
              </a:r>
            </a:p>
            <a:p>
              <a:pPr algn="ctr"/>
              <a:r>
                <a:rPr lang="it-IT" sz="2000" i="1"/>
                <a:t>  Kinematic Retaining</a:t>
              </a:r>
            </a:p>
            <a:p>
              <a:endParaRPr lang="it-IT" sz="2000">
                <a:latin typeface="Gill Sans MT" pitchFamily="34" charset="0"/>
              </a:endParaRPr>
            </a:p>
          </p:txBody>
        </p:sp>
      </p:grpSp>
      <p:sp>
        <p:nvSpPr>
          <p:cNvPr id="15" name="CasellaDiTesto 14"/>
          <p:cNvSpPr txBox="1"/>
          <p:nvPr/>
        </p:nvSpPr>
        <p:spPr>
          <a:xfrm>
            <a:off x="136524" y="334622"/>
            <a:ext cx="5731619" cy="120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 smtClean="0">
                <a:solidFill>
                  <a:schemeClr val="tx1"/>
                </a:solidFill>
                <a:latin typeface="Arial"/>
                <a:ea typeface="MS PGothic" charset="0"/>
                <a:cs typeface="Arial"/>
              </a:rPr>
              <a:t>Quale tipo di protesi scegliere??</a:t>
            </a:r>
          </a:p>
          <a:p>
            <a:pPr marL="179388" lvl="1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400" dirty="0" smtClean="0">
              <a:solidFill>
                <a:schemeClr val="tx1"/>
              </a:solidFill>
              <a:latin typeface="Arial"/>
              <a:ea typeface="MS PGothic" charset="0"/>
              <a:cs typeface="Arial"/>
            </a:endParaRPr>
          </a:p>
          <a:p>
            <a:pPr marL="179388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MS PGothic" charset="0"/>
                <a:cs typeface="Arial"/>
              </a:rPr>
              <a:t>Una </a:t>
            </a:r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MS PGothic" charset="0"/>
                <a:cs typeface="Arial"/>
              </a:rPr>
              <a:t>protesi per ogni ginocchio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rial"/>
              <a:ea typeface="MS PGothic" charset="0"/>
              <a:cs typeface="Arial"/>
            </a:endParaRPr>
          </a:p>
        </p:txBody>
      </p:sp>
      <p:pic>
        <p:nvPicPr>
          <p:cNvPr id="10" name="image1.jpeg" descr="LOGO NOSTRO 004"/>
          <p:cNvPicPr/>
          <p:nvPr/>
        </p:nvPicPr>
        <p:blipFill>
          <a:blip r:embed="rId5">
            <a:extLst/>
          </a:blip>
          <a:srcRect l="40007" t="24437" r="35011" b="22282"/>
          <a:stretch>
            <a:fillRect/>
          </a:stretch>
        </p:blipFill>
        <p:spPr>
          <a:xfrm>
            <a:off x="8316416" y="5661248"/>
            <a:ext cx="792088" cy="1152128"/>
          </a:xfrm>
          <a:prstGeom prst="rect">
            <a:avLst/>
          </a:prstGeom>
          <a:ln>
            <a:noFill/>
            <a:miter/>
          </a:ln>
        </p:spPr>
      </p:pic>
      <p:pic>
        <p:nvPicPr>
          <p:cNvPr id="14" name="Immagine 13" descr="IMG_011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900" y="25400"/>
            <a:ext cx="1590104" cy="1343130"/>
          </a:xfrm>
          <a:prstGeom prst="rect">
            <a:avLst/>
          </a:prstGeom>
          <a:solidFill>
            <a:srgbClr val="80000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5859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Text Box 2"/>
          <p:cNvSpPr txBox="1">
            <a:spLocks noChangeArrowheads="1"/>
          </p:cNvSpPr>
          <p:nvPr/>
        </p:nvSpPr>
        <p:spPr bwMode="auto">
          <a:xfrm>
            <a:off x="0" y="40129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it-IT" sz="3200" dirty="0">
                <a:solidFill>
                  <a:srgbClr val="F2F2F2"/>
                </a:solidFill>
                <a:latin typeface="Arial Unicode MS"/>
                <a:cs typeface="Arial Unicode MS"/>
              </a:rPr>
              <a:t>CLASSIFICARE IL PAZIENTE</a:t>
            </a:r>
          </a:p>
        </p:txBody>
      </p:sp>
      <p:sp>
        <p:nvSpPr>
          <p:cNvPr id="699395" name="Text Box 3"/>
          <p:cNvSpPr txBox="1">
            <a:spLocks noChangeArrowheads="1"/>
          </p:cNvSpPr>
          <p:nvPr/>
        </p:nvSpPr>
        <p:spPr bwMode="auto">
          <a:xfrm>
            <a:off x="1403648" y="1196752"/>
            <a:ext cx="568863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>
              <a:buFont typeface="Wingdings" charset="0"/>
              <a:buChar char="F"/>
            </a:pPr>
            <a:r>
              <a:rPr lang="it-IT" sz="3200" dirty="0">
                <a:solidFill>
                  <a:srgbClr val="66FFCC"/>
                </a:solidFill>
                <a:latin typeface="Arial Unicode MS"/>
                <a:cs typeface="Arial Unicode MS"/>
              </a:rPr>
              <a:t> Età anagrafica e </a:t>
            </a:r>
            <a:r>
              <a:rPr lang="it-IT" sz="3200" dirty="0" smtClean="0">
                <a:solidFill>
                  <a:srgbClr val="66FFCC"/>
                </a:solidFill>
                <a:latin typeface="Arial Unicode MS"/>
                <a:cs typeface="Arial Unicode MS"/>
              </a:rPr>
              <a:t>biologica</a:t>
            </a:r>
            <a:endParaRPr lang="it-IT" sz="3200" dirty="0">
              <a:solidFill>
                <a:srgbClr val="66FFCC"/>
              </a:solidFill>
              <a:latin typeface="Arial Unicode MS"/>
              <a:cs typeface="Arial Unicode MS"/>
            </a:endParaRPr>
          </a:p>
          <a:p>
            <a:pPr algn="l">
              <a:buFont typeface="Wingdings" charset="0"/>
              <a:buChar char="F"/>
            </a:pPr>
            <a:r>
              <a:rPr lang="it-IT" sz="3200" dirty="0" smtClean="0">
                <a:solidFill>
                  <a:srgbClr val="66FFCC"/>
                </a:solidFill>
                <a:latin typeface="Arial Unicode MS"/>
                <a:cs typeface="Arial Unicode MS"/>
              </a:rPr>
              <a:t> Livello </a:t>
            </a:r>
            <a:r>
              <a:rPr lang="it-IT" sz="3200" dirty="0">
                <a:solidFill>
                  <a:srgbClr val="66FFCC"/>
                </a:solidFill>
                <a:latin typeface="Arial Unicode MS"/>
                <a:cs typeface="Arial Unicode MS"/>
              </a:rPr>
              <a:t>di </a:t>
            </a:r>
            <a:r>
              <a:rPr lang="it-IT" sz="3200" dirty="0" smtClean="0">
                <a:solidFill>
                  <a:srgbClr val="66FFCC"/>
                </a:solidFill>
                <a:latin typeface="Arial Unicode MS"/>
                <a:cs typeface="Arial Unicode MS"/>
              </a:rPr>
              <a:t>attività</a:t>
            </a:r>
          </a:p>
          <a:p>
            <a:pPr>
              <a:buFont typeface="Wingdings" charset="0"/>
              <a:buChar char="F"/>
            </a:pPr>
            <a:r>
              <a:rPr lang="it-IT" sz="3200" dirty="0">
                <a:solidFill>
                  <a:srgbClr val="66FFCC"/>
                </a:solidFill>
                <a:latin typeface="Arial Unicode MS"/>
                <a:cs typeface="Arial Unicode MS"/>
              </a:rPr>
              <a:t> Tipo di lesione/</a:t>
            </a:r>
            <a:r>
              <a:rPr lang="it-IT" sz="3200" dirty="0" smtClean="0">
                <a:solidFill>
                  <a:srgbClr val="66FFCC"/>
                </a:solidFill>
                <a:latin typeface="Arial Unicode MS"/>
                <a:cs typeface="Arial Unicode MS"/>
              </a:rPr>
              <a:t>patologia</a:t>
            </a:r>
            <a:endParaRPr lang="it-IT" sz="3200" dirty="0">
              <a:solidFill>
                <a:srgbClr val="66FFCC"/>
              </a:solidFill>
              <a:latin typeface="Arial Unicode MS"/>
              <a:cs typeface="Arial Unicode MS"/>
            </a:endParaRPr>
          </a:p>
        </p:txBody>
      </p:sp>
      <p:pic>
        <p:nvPicPr>
          <p:cNvPr id="699398" name="Picture 6" descr="LOGO NOSTRO 004"/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7" t="24437" r="35011" b="22282"/>
          <a:stretch>
            <a:fillRect/>
          </a:stretch>
        </p:blipFill>
        <p:spPr bwMode="auto">
          <a:xfrm>
            <a:off x="115937" y="116632"/>
            <a:ext cx="855663" cy="1368425"/>
          </a:xfrm>
          <a:prstGeom prst="rect">
            <a:avLst/>
          </a:prstGeom>
          <a:noFill/>
          <a:ln w="9525">
            <a:solidFill>
              <a:srgbClr val="66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orthoimages\varie\Immagini utili\GINNAS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3"/>
          <a:stretch/>
        </p:blipFill>
        <p:spPr bwMode="auto">
          <a:xfrm>
            <a:off x="323527" y="3140968"/>
            <a:ext cx="5268417" cy="3528392"/>
          </a:xfrm>
          <a:prstGeom prst="rect">
            <a:avLst/>
          </a:prstGeom>
          <a:noFill/>
          <a:ln>
            <a:solidFill>
              <a:srgbClr val="66FF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 descr="thumb_IMG_9489_102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9" b="5258"/>
          <a:stretch/>
        </p:blipFill>
        <p:spPr>
          <a:xfrm>
            <a:off x="5868144" y="3140968"/>
            <a:ext cx="3067927" cy="3500425"/>
          </a:xfrm>
          <a:prstGeom prst="rect">
            <a:avLst/>
          </a:prstGeom>
          <a:ln>
            <a:solidFill>
              <a:srgbClr val="66FFCC"/>
            </a:solidFill>
          </a:ln>
        </p:spPr>
      </p:pic>
      <p:pic>
        <p:nvPicPr>
          <p:cNvPr id="7" name="Picture 5" descr="LOGO NOSTRO 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633" y="91232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6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4C38D-D142-1841-A660-76560C4878F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Segnaposto numero diapositiva 3"/>
          <p:cNvSpPr txBox="1">
            <a:spLocks/>
          </p:cNvSpPr>
          <p:nvPr/>
        </p:nvSpPr>
        <p:spPr bwMode="auto">
          <a:xfrm>
            <a:off x="7462838" y="6245225"/>
            <a:ext cx="311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ヒラギノ明朝 ProN W3" charset="0"/>
                <a:sym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ヒラギノ明朝 ProN W3" charset="0"/>
                <a:sym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ヒラギノ明朝 ProN W3" charset="0"/>
                <a:sym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ヒラギノ明朝 ProN W3" charset="0"/>
                <a:sym typeface="Times New Roman" charset="0"/>
              </a:defRPr>
            </a:lvl5pPr>
            <a:lvl6pPr marL="22860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ヒラギノ明朝 ProN W3" charset="0"/>
                <a:sym typeface="Times New Roman" charset="0"/>
              </a:defRPr>
            </a:lvl6pPr>
            <a:lvl7pPr marL="27432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ヒラギノ明朝 ProN W3" charset="0"/>
                <a:sym typeface="Times New Roman" charset="0"/>
              </a:defRPr>
            </a:lvl7pPr>
            <a:lvl8pPr marL="32004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ヒラギノ明朝 ProN W3" charset="0"/>
                <a:sym typeface="Times New Roman" charset="0"/>
              </a:defRPr>
            </a:lvl8pPr>
            <a:lvl9pPr marL="3657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ヒラギノ明朝 ProN W3" charset="0"/>
                <a:sym typeface="Times New Roman" charset="0"/>
              </a:defRPr>
            </a:lvl9pPr>
          </a:lstStyle>
          <a:p>
            <a:fld id="{97B4C38D-D142-1841-A660-76560C4878F0}" type="slidenum">
              <a:rPr lang="en-US" smtClean="0">
                <a:latin typeface="Arial"/>
                <a:cs typeface="Arial"/>
              </a:rPr>
              <a:pPr/>
              <a:t>26</a:t>
            </a:fld>
            <a:endParaRPr lang="en-US">
              <a:latin typeface="Arial"/>
              <a:cs typeface="Arial"/>
            </a:endParaRPr>
          </a:p>
        </p:txBody>
      </p:sp>
      <p:pic>
        <p:nvPicPr>
          <p:cNvPr id="7" name="image1.jpeg" descr="LOGO NOSTRO 004"/>
          <p:cNvPicPr/>
          <p:nvPr/>
        </p:nvPicPr>
        <p:blipFill>
          <a:blip r:embed="rId2">
            <a:extLst/>
          </a:blip>
          <a:srcRect l="40007" t="24437" r="35011" b="22282"/>
          <a:stretch>
            <a:fillRect/>
          </a:stretch>
        </p:blipFill>
        <p:spPr>
          <a:xfrm>
            <a:off x="7910970" y="5180488"/>
            <a:ext cx="1156070" cy="160461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  <a:miter/>
          </a:ln>
        </p:spPr>
      </p:pic>
      <p:sp>
        <p:nvSpPr>
          <p:cNvPr id="9" name="Rectangle 1"/>
          <p:cNvSpPr>
            <a:spLocks/>
          </p:cNvSpPr>
          <p:nvPr/>
        </p:nvSpPr>
        <p:spPr bwMode="auto">
          <a:xfrm>
            <a:off x="1414166" y="726934"/>
            <a:ext cx="6048672" cy="110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solidFill>
                  <a:srgbClr val="66FFCC"/>
                </a:solidFill>
                <a:latin typeface="Arial"/>
                <a:cs typeface="Arial"/>
                <a:sym typeface="Arial" charset="0"/>
              </a:rPr>
              <a:t>PREFERIAMO USARE L’IMPIANTO MENO VINCOLATO PER QUEL TIPO DI PAZIENTE E DI GINOCCHIO</a:t>
            </a: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44450"/>
            <a:ext cx="9144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3200" dirty="0" smtClean="0">
                <a:solidFill>
                  <a:srgbClr val="F2F2F2"/>
                </a:solidFill>
                <a:latin typeface="Arial Unicode MS" charset="0"/>
                <a:cs typeface="Arial Unicode MS" charset="0"/>
                <a:sym typeface="Arial" charset="0"/>
              </a:rPr>
              <a:t>SCELTA DEL TIPO DI PROTESI</a:t>
            </a:r>
            <a:endParaRPr lang="en-US" sz="3200" dirty="0">
              <a:solidFill>
                <a:srgbClr val="F2F2F2"/>
              </a:solidFill>
              <a:latin typeface="Arial Unicode MS" charset="0"/>
              <a:cs typeface="Arial Unicode MS" charset="0"/>
              <a:sym typeface="Arial" charset="0"/>
            </a:endParaRPr>
          </a:p>
        </p:txBody>
      </p:sp>
      <p:sp>
        <p:nvSpPr>
          <p:cNvPr id="12" name="Rectangle 1"/>
          <p:cNvSpPr>
            <a:spLocks/>
          </p:cNvSpPr>
          <p:nvPr/>
        </p:nvSpPr>
        <p:spPr bwMode="auto">
          <a:xfrm>
            <a:off x="1414166" y="2602535"/>
            <a:ext cx="6048672" cy="3323987"/>
          </a:xfrm>
          <a:prstGeom prst="rect">
            <a:avLst/>
          </a:prstGeom>
          <a:solidFill>
            <a:srgbClr val="66FFCC"/>
          </a:solidFill>
          <a:ln w="9525">
            <a:noFill/>
            <a:miter lim="800000"/>
            <a:headEnd/>
            <a:tailEnd/>
          </a:ln>
          <a:extLst/>
        </p:spPr>
        <p:txBody>
          <a:bodyPr wrap="square" lIns="0" tIns="0" rIns="40639" bIns="0">
            <a:spAutoFit/>
          </a:bodyPr>
          <a:lstStyle/>
          <a:p>
            <a:pPr marL="382588" indent="-342900">
              <a:buFont typeface="Wingdings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  <a:sym typeface="Arial" charset="0"/>
              </a:rPr>
              <a:t> CR: QUANDO NON VI E’ ALTERAZIONE IMPORTANTE DELLA ANATOMIA </a:t>
            </a: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  <a:sym typeface="Arial" charset="0"/>
              </a:rPr>
              <a:t>O INSTABILITA’ </a:t>
            </a: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  <a:sym typeface="Arial" charset="0"/>
              </a:rPr>
              <a:t>DEL LCP</a:t>
            </a:r>
          </a:p>
          <a:p>
            <a:pPr marL="382588" indent="-342900">
              <a:buFont typeface="Wingdings" charset="2"/>
              <a:buChar char="ü"/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  <a:sym typeface="Arial" charset="0"/>
              </a:rPr>
              <a:t>PS: OTTIMA SCELTA QUANDO COLLATERALI SUFFICIENTI E PCL NO</a:t>
            </a:r>
          </a:p>
          <a:p>
            <a:pPr marL="382588" indent="-342900">
              <a:buFont typeface="Wingdings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  <a:sym typeface="Arial" charset="0"/>
              </a:rPr>
              <a:t>SEMIVINCOLATA: </a:t>
            </a: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  <a:sym typeface="Arial" charset="0"/>
              </a:rPr>
              <a:t>QUANDO PRESENTE MODERATA INSTABILITA’ IN VARO-VALGO</a:t>
            </a:r>
          </a:p>
          <a:p>
            <a:pPr marL="382588" indent="-342900">
              <a:buFont typeface="Wingdings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  <a:sym typeface="Arial" charset="0"/>
              </a:rPr>
              <a:t> VINCOLATA: GRAVE INSTABILITA’</a:t>
            </a:r>
          </a:p>
        </p:txBody>
      </p:sp>
    </p:spTree>
    <p:extLst>
      <p:ext uri="{BB962C8B-B14F-4D97-AF65-F5344CB8AC3E}">
        <p14:creationId xmlns:p14="http://schemas.microsoft.com/office/powerpoint/2010/main" val="42212664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25" name="Picture 9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7" t="24437" r="35011" b="22282"/>
          <a:stretch>
            <a:fillRect/>
          </a:stretch>
        </p:blipFill>
        <p:spPr bwMode="auto">
          <a:xfrm>
            <a:off x="8028390" y="5244546"/>
            <a:ext cx="936229" cy="1497579"/>
          </a:xfrm>
          <a:prstGeom prst="rect">
            <a:avLst/>
          </a:prstGeom>
          <a:noFill/>
          <a:ln w="9525">
            <a:solidFill>
              <a:srgbClr val="66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olo 7"/>
          <p:cNvSpPr txBox="1">
            <a:spLocks/>
          </p:cNvSpPr>
          <p:nvPr/>
        </p:nvSpPr>
        <p:spPr>
          <a:xfrm>
            <a:off x="6" y="44624"/>
            <a:ext cx="9143999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solidFill>
                  <a:srgbClr val="F2F2F2"/>
                </a:solidFill>
                <a:latin typeface="Arial Unicode MS"/>
                <a:cs typeface="Arial Unicode MS"/>
              </a:rPr>
              <a:t>Età anagrafica/biologica</a:t>
            </a:r>
          </a:p>
        </p:txBody>
      </p:sp>
      <p:pic>
        <p:nvPicPr>
          <p:cNvPr id="13" name="Picture 4" descr="F:\FOTOJOB\sportimages\Atletica\OL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5"/>
          <a:stretch/>
        </p:blipFill>
        <p:spPr bwMode="auto">
          <a:xfrm>
            <a:off x="35496" y="1124744"/>
            <a:ext cx="2839795" cy="3816424"/>
          </a:xfrm>
          <a:prstGeom prst="rect">
            <a:avLst/>
          </a:prstGeom>
          <a:noFill/>
          <a:ln>
            <a:solidFill>
              <a:srgbClr val="66FF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18"/>
          <a:stretch/>
        </p:blipFill>
        <p:spPr bwMode="auto">
          <a:xfrm>
            <a:off x="6380473" y="1340768"/>
            <a:ext cx="2736304" cy="3724736"/>
          </a:xfrm>
          <a:prstGeom prst="rect">
            <a:avLst/>
          </a:prstGeom>
          <a:noFill/>
          <a:ln w="9525">
            <a:solidFill>
              <a:srgbClr val="66FF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 descr="bimbibir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44824"/>
            <a:ext cx="3406356" cy="2304256"/>
          </a:xfrm>
          <a:prstGeom prst="rect">
            <a:avLst/>
          </a:prstGeom>
          <a:noFill/>
          <a:ln w="9525">
            <a:solidFill>
              <a:srgbClr val="66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 descr="sicilia-cop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301208"/>
            <a:ext cx="2520280" cy="1467602"/>
          </a:xfrm>
          <a:prstGeom prst="rect">
            <a:avLst/>
          </a:prstGeom>
          <a:ln>
            <a:solidFill>
              <a:srgbClr val="66FFCC"/>
            </a:solidFill>
          </a:ln>
        </p:spPr>
      </p:pic>
    </p:spTree>
    <p:extLst>
      <p:ext uri="{BB962C8B-B14F-4D97-AF65-F5344CB8AC3E}">
        <p14:creationId xmlns:p14="http://schemas.microsoft.com/office/powerpoint/2010/main" val="1148424222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25" name="Picture 9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7" t="24437" r="35011" b="22282"/>
          <a:stretch>
            <a:fillRect/>
          </a:stretch>
        </p:blipFill>
        <p:spPr bwMode="auto">
          <a:xfrm>
            <a:off x="8028390" y="5244536"/>
            <a:ext cx="936229" cy="1497578"/>
          </a:xfrm>
          <a:prstGeom prst="rect">
            <a:avLst/>
          </a:prstGeom>
          <a:noFill/>
          <a:ln w="9525">
            <a:solidFill>
              <a:srgbClr val="66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olo 7"/>
          <p:cNvSpPr txBox="1">
            <a:spLocks/>
          </p:cNvSpPr>
          <p:nvPr/>
        </p:nvSpPr>
        <p:spPr>
          <a:xfrm>
            <a:off x="6" y="44624"/>
            <a:ext cx="9143999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solidFill>
                  <a:srgbClr val="F2F2F2"/>
                </a:solidFill>
                <a:latin typeface="Arial Unicode MS"/>
                <a:cs typeface="Arial Unicode MS"/>
              </a:rPr>
              <a:t>Livello di attività</a:t>
            </a:r>
          </a:p>
        </p:txBody>
      </p:sp>
      <p:pic>
        <p:nvPicPr>
          <p:cNvPr id="10" name="Picture 5" descr="Sciatore1 cop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1"/>
          <a:stretch>
            <a:fillRect/>
          </a:stretch>
        </p:blipFill>
        <p:spPr bwMode="auto">
          <a:xfrm>
            <a:off x="4067944" y="4365104"/>
            <a:ext cx="3225800" cy="2308225"/>
          </a:xfrm>
          <a:prstGeom prst="rect">
            <a:avLst/>
          </a:prstGeom>
          <a:noFill/>
          <a:ln w="9525">
            <a:solidFill>
              <a:srgbClr val="66FFCC"/>
            </a:solidFill>
            <a:miter lim="800000"/>
            <a:headEnd/>
            <a:tailEnd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42" descr="Pa+Coari+Enrico                                                0000693FMacintosh HD                   ABA7815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9862"/>
            <a:ext cx="4392488" cy="3185698"/>
          </a:xfrm>
          <a:prstGeom prst="rect">
            <a:avLst/>
          </a:prstGeom>
          <a:noFill/>
          <a:ln>
            <a:solidFill>
              <a:srgbClr val="66FF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F:\FOTOJOB\sportimages\Atletica\CORSA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5" t="15135" r="7971" b="9726"/>
          <a:stretch/>
        </p:blipFill>
        <p:spPr bwMode="auto">
          <a:xfrm>
            <a:off x="251520" y="1052736"/>
            <a:ext cx="3162999" cy="5153039"/>
          </a:xfrm>
          <a:prstGeom prst="rect">
            <a:avLst/>
          </a:prstGeom>
          <a:noFill/>
          <a:ln>
            <a:solidFill>
              <a:srgbClr val="66FF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93949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25" name="Picture 9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7" t="24437" r="35011" b="22282"/>
          <a:stretch>
            <a:fillRect/>
          </a:stretch>
        </p:blipFill>
        <p:spPr bwMode="auto">
          <a:xfrm>
            <a:off x="8172275" y="5315797"/>
            <a:ext cx="936229" cy="1497579"/>
          </a:xfrm>
          <a:prstGeom prst="rect">
            <a:avLst/>
          </a:prstGeom>
          <a:noFill/>
          <a:ln w="9525">
            <a:solidFill>
              <a:srgbClr val="66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olo 7"/>
          <p:cNvSpPr txBox="1">
            <a:spLocks/>
          </p:cNvSpPr>
          <p:nvPr/>
        </p:nvSpPr>
        <p:spPr>
          <a:xfrm>
            <a:off x="6" y="260648"/>
            <a:ext cx="9143999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solidFill>
                  <a:srgbClr val="F2F2F2"/>
                </a:solidFill>
                <a:latin typeface="Arial Unicode MS"/>
                <a:cs typeface="Arial Unicode MS"/>
              </a:rPr>
              <a:t>Tipo di lesione/patologia</a:t>
            </a:r>
          </a:p>
        </p:txBody>
      </p:sp>
      <p:pic>
        <p:nvPicPr>
          <p:cNvPr id="8" name="Immagine 7" descr="thumb_IMG_7694_102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t="9888" r="8601" b="8854"/>
          <a:stretch/>
        </p:blipFill>
        <p:spPr>
          <a:xfrm>
            <a:off x="827584" y="1268760"/>
            <a:ext cx="3126741" cy="4402515"/>
          </a:xfrm>
          <a:prstGeom prst="rect">
            <a:avLst/>
          </a:prstGeom>
          <a:ln>
            <a:solidFill>
              <a:srgbClr val="66FFCC"/>
            </a:solidFill>
          </a:ln>
        </p:spPr>
      </p:pic>
      <p:pic>
        <p:nvPicPr>
          <p:cNvPr id="9" name="Immagine 8" descr="thumb_IMG_7696_102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14463" r="7533" b="-348"/>
          <a:stretch/>
        </p:blipFill>
        <p:spPr>
          <a:xfrm>
            <a:off x="4497556" y="1268760"/>
            <a:ext cx="3314804" cy="4392488"/>
          </a:xfrm>
          <a:prstGeom prst="rect">
            <a:avLst/>
          </a:prstGeom>
          <a:ln>
            <a:solidFill>
              <a:srgbClr val="66FFCC"/>
            </a:solidFill>
          </a:ln>
        </p:spPr>
      </p:pic>
    </p:spTree>
    <p:extLst>
      <p:ext uri="{BB962C8B-B14F-4D97-AF65-F5344CB8AC3E}">
        <p14:creationId xmlns:p14="http://schemas.microsoft.com/office/powerpoint/2010/main" val="2055737169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8"/>
          <p:cNvSpPr txBox="1">
            <a:spLocks noChangeArrowheads="1"/>
          </p:cNvSpPr>
          <p:nvPr/>
        </p:nvSpPr>
        <p:spPr bwMode="auto">
          <a:xfrm>
            <a:off x="725013" y="1589799"/>
            <a:ext cx="7272337" cy="3970318"/>
          </a:xfrm>
          <a:prstGeom prst="rect">
            <a:avLst/>
          </a:prstGeom>
          <a:solidFill>
            <a:srgbClr val="9BBB5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it-IT" dirty="0">
                <a:latin typeface="Arial" charset="0"/>
                <a:cs typeface="Arial" charset="0"/>
              </a:rPr>
              <a:t> Facile applicabilità e in tempi brevi</a:t>
            </a:r>
          </a:p>
          <a:p>
            <a:pPr eaLnBrk="1" hangingPunct="1">
              <a:buFont typeface="Arial" charset="0"/>
              <a:buChar char="•"/>
            </a:pPr>
            <a:endParaRPr lang="it-IT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 dirty="0">
                <a:latin typeface="Arial" charset="0"/>
                <a:cs typeface="Arial" charset="0"/>
              </a:rPr>
              <a:t> Facilmente </a:t>
            </a:r>
            <a:r>
              <a:rPr lang="it-IT" dirty="0" smtClean="0">
                <a:latin typeface="Arial" charset="0"/>
                <a:cs typeface="Arial" charset="0"/>
              </a:rPr>
              <a:t>sostituibile </a:t>
            </a:r>
            <a:r>
              <a:rPr lang="it-IT" dirty="0">
                <a:latin typeface="Arial" charset="0"/>
                <a:cs typeface="Arial" charset="0"/>
              </a:rPr>
              <a:t>in caso di revisione</a:t>
            </a:r>
          </a:p>
          <a:p>
            <a:pPr eaLnBrk="1" hangingPunct="1"/>
            <a:endParaRPr lang="it-IT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 dirty="0">
                <a:latin typeface="Arial" charset="0"/>
                <a:cs typeface="Arial" charset="0"/>
              </a:rPr>
              <a:t> Ampie </a:t>
            </a:r>
            <a:r>
              <a:rPr lang="it-IT" dirty="0" smtClean="0">
                <a:latin typeface="Arial" charset="0"/>
                <a:cs typeface="Arial" charset="0"/>
              </a:rPr>
              <a:t>indicazioni</a:t>
            </a:r>
          </a:p>
          <a:p>
            <a:pPr eaLnBrk="1" hangingPunct="1">
              <a:buFont typeface="Arial" charset="0"/>
              <a:buChar char="•"/>
            </a:pPr>
            <a:endParaRPr lang="it-IT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 dirty="0" smtClean="0">
                <a:latin typeface="Arial" charset="0"/>
                <a:cs typeface="Arial" charset="0"/>
              </a:rPr>
              <a:t> Longevità </a:t>
            </a:r>
            <a:endParaRPr lang="it-IT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endParaRPr lang="it-IT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 dirty="0">
                <a:latin typeface="Arial" charset="0"/>
                <a:cs typeface="Arial" charset="0"/>
              </a:rPr>
              <a:t> Bassa incidenza di complicazioni </a:t>
            </a:r>
          </a:p>
        </p:txBody>
      </p:sp>
      <p:sp>
        <p:nvSpPr>
          <p:cNvPr id="36866" name="CasellaDiTesto 8"/>
          <p:cNvSpPr txBox="1">
            <a:spLocks noChangeArrowheads="1"/>
          </p:cNvSpPr>
          <p:nvPr/>
        </p:nvSpPr>
        <p:spPr bwMode="auto">
          <a:xfrm>
            <a:off x="106002" y="153194"/>
            <a:ext cx="88693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600" b="1" dirty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rPr>
              <a:t>L’impianto protesico ideale:</a:t>
            </a:r>
          </a:p>
        </p:txBody>
      </p:sp>
      <p:cxnSp>
        <p:nvCxnSpPr>
          <p:cNvPr id="5" name="Connettore 1 4"/>
          <p:cNvCxnSpPr/>
          <p:nvPr/>
        </p:nvCxnSpPr>
        <p:spPr>
          <a:xfrm>
            <a:off x="395288" y="925514"/>
            <a:ext cx="84978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1.jpeg" descr="LOGO NOSTRO 004"/>
          <p:cNvPicPr/>
          <p:nvPr/>
        </p:nvPicPr>
        <p:blipFill>
          <a:blip r:embed="rId2">
            <a:extLst/>
          </a:blip>
          <a:srcRect l="40007" t="24437" r="35011" b="22282"/>
          <a:stretch>
            <a:fillRect/>
          </a:stretch>
        </p:blipFill>
        <p:spPr>
          <a:xfrm>
            <a:off x="8243942" y="5412426"/>
            <a:ext cx="864561" cy="1400950"/>
          </a:xfrm>
          <a:prstGeom prst="rect">
            <a:avLst/>
          </a:prstGeom>
          <a:ln>
            <a:solidFill>
              <a:srgbClr val="F2F2F2"/>
            </a:solidFill>
            <a:miter/>
          </a:ln>
        </p:spPr>
      </p:pic>
      <p:pic>
        <p:nvPicPr>
          <p:cNvPr id="10" name="Immagine 3" descr="LKS 3scontorn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996952"/>
            <a:ext cx="102597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52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4C38D-D142-1841-A660-76560C4878F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Rectangle 1"/>
          <p:cNvSpPr>
            <a:spLocks/>
          </p:cNvSpPr>
          <p:nvPr/>
        </p:nvSpPr>
        <p:spPr bwMode="auto">
          <a:xfrm>
            <a:off x="1839616" y="2484313"/>
            <a:ext cx="604867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82588" indent="-342900">
              <a:buFont typeface="Wingdings" charset="2"/>
              <a:buChar char="ü"/>
            </a:pPr>
            <a:r>
              <a:rPr lang="en-US" sz="2400" dirty="0" smtClean="0">
                <a:solidFill>
                  <a:srgbClr val="66FFCC"/>
                </a:solidFill>
                <a:latin typeface="Arial"/>
                <a:cs typeface="Arial"/>
                <a:sym typeface="Arial" charset="0"/>
              </a:rPr>
              <a:t>OTTIMA QUALITA’ OSSEA</a:t>
            </a:r>
          </a:p>
          <a:p>
            <a:pPr marL="382588" indent="-342900">
              <a:buFont typeface="Wingdings" charset="2"/>
              <a:buChar char="ü"/>
            </a:pPr>
            <a:r>
              <a:rPr lang="en-US" sz="2400" dirty="0" smtClean="0">
                <a:solidFill>
                  <a:srgbClr val="66FFCC"/>
                </a:solidFill>
                <a:latin typeface="Arial"/>
                <a:cs typeface="Arial"/>
                <a:sym typeface="Arial" charset="0"/>
              </a:rPr>
              <a:t>LCP FUNZIONALMENTE VALIDO</a:t>
            </a:r>
            <a:endParaRPr lang="en-US" sz="2400" dirty="0" smtClean="0">
              <a:solidFill>
                <a:srgbClr val="66FFCC"/>
              </a:solidFill>
              <a:latin typeface="Arial"/>
              <a:cs typeface="Arial"/>
              <a:sym typeface="Arial" charset="0"/>
            </a:endParaRPr>
          </a:p>
          <a:p>
            <a:pPr marL="382588" indent="-342900">
              <a:buFont typeface="Wingdings" charset="2"/>
              <a:buChar char="ü"/>
            </a:pPr>
            <a:r>
              <a:rPr lang="en-US" sz="2400" dirty="0" smtClean="0">
                <a:solidFill>
                  <a:srgbClr val="66FFCC"/>
                </a:solidFill>
                <a:latin typeface="Arial"/>
                <a:cs typeface="Arial"/>
                <a:sym typeface="Arial" charset="0"/>
              </a:rPr>
              <a:t>COLLATERALI </a:t>
            </a:r>
            <a:r>
              <a:rPr lang="en-US" sz="2400" dirty="0" smtClean="0">
                <a:solidFill>
                  <a:srgbClr val="66FFCC"/>
                </a:solidFill>
                <a:latin typeface="Arial"/>
                <a:cs typeface="Arial"/>
                <a:sym typeface="Arial" charset="0"/>
              </a:rPr>
              <a:t>OTTIMALI</a:t>
            </a:r>
          </a:p>
          <a:p>
            <a:pPr marL="382588" indent="-342900">
              <a:buFont typeface="Wingdings" charset="2"/>
              <a:buChar char="ü"/>
            </a:pPr>
            <a:r>
              <a:rPr lang="en-US" sz="2400" dirty="0" smtClean="0">
                <a:solidFill>
                  <a:srgbClr val="66FFCC"/>
                </a:solidFill>
                <a:latin typeface="Arial"/>
                <a:cs typeface="Arial"/>
                <a:sym typeface="Arial" charset="0"/>
              </a:rPr>
              <a:t>PZ ATTIVO</a:t>
            </a:r>
            <a:endParaRPr lang="en-US" sz="2400" dirty="0" smtClean="0">
              <a:solidFill>
                <a:srgbClr val="66FFCC"/>
              </a:solidFill>
              <a:latin typeface="Arial"/>
              <a:cs typeface="Arial"/>
              <a:sym typeface="Arial" charset="0"/>
            </a:endParaRP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0" y="581074"/>
            <a:ext cx="9144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Arial Unicode MS" charset="0"/>
                <a:cs typeface="Arial Unicode MS" charset="0"/>
                <a:sym typeface="Arial" charset="0"/>
              </a:rPr>
              <a:t>QUANDO CR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Arial Unicode MS" charset="0"/>
              <a:cs typeface="Arial Unicode MS" charset="0"/>
              <a:sym typeface="Arial" charset="0"/>
            </a:endParaRPr>
          </a:p>
        </p:txBody>
      </p:sp>
      <p:pic>
        <p:nvPicPr>
          <p:cNvPr id="6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8060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olo 32"/>
          <p:cNvSpPr>
            <a:spLocks noGrp="1"/>
          </p:cNvSpPr>
          <p:nvPr>
            <p:ph type="title"/>
          </p:nvPr>
        </p:nvSpPr>
        <p:spPr>
          <a:xfrm>
            <a:off x="179512" y="188640"/>
            <a:ext cx="2232248" cy="5760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Donna 68aa</a:t>
            </a:r>
            <a:endParaRPr lang="it-IT" dirty="0"/>
          </a:p>
        </p:txBody>
      </p:sp>
      <p:pic>
        <p:nvPicPr>
          <p:cNvPr id="2" name="Immagine 1" descr="IM-0001-00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" t="4854" r="3758" b="18382"/>
          <a:stretch/>
        </p:blipFill>
        <p:spPr>
          <a:xfrm>
            <a:off x="395536" y="1052736"/>
            <a:ext cx="4147172" cy="4256593"/>
          </a:xfrm>
          <a:prstGeom prst="rect">
            <a:avLst/>
          </a:prstGeom>
          <a:ln>
            <a:solidFill>
              <a:srgbClr val="BBE0E3"/>
            </a:solidFill>
          </a:ln>
        </p:spPr>
      </p:pic>
      <p:pic>
        <p:nvPicPr>
          <p:cNvPr id="6" name="Immagine 5" descr="IM-0002-000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9" t="17798" r="23664" b="19640"/>
          <a:stretch/>
        </p:blipFill>
        <p:spPr>
          <a:xfrm>
            <a:off x="4716016" y="476672"/>
            <a:ext cx="2805986" cy="2880320"/>
          </a:xfrm>
          <a:prstGeom prst="rect">
            <a:avLst/>
          </a:prstGeom>
          <a:ln>
            <a:solidFill>
              <a:srgbClr val="BBE0E3"/>
            </a:solidFill>
          </a:ln>
        </p:spPr>
      </p:pic>
      <p:pic>
        <p:nvPicPr>
          <p:cNvPr id="10" name="Immagine 9" descr="IM-0003-000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1" t="10427" r="29418" b="23956"/>
          <a:stretch/>
        </p:blipFill>
        <p:spPr>
          <a:xfrm>
            <a:off x="4788024" y="3573016"/>
            <a:ext cx="2748297" cy="3154315"/>
          </a:xfrm>
          <a:prstGeom prst="rect">
            <a:avLst/>
          </a:prstGeom>
          <a:ln>
            <a:solidFill>
              <a:srgbClr val="BBE0E3"/>
            </a:solidFill>
          </a:ln>
        </p:spPr>
      </p:pic>
    </p:spTree>
    <p:extLst>
      <p:ext uri="{BB962C8B-B14F-4D97-AF65-F5344CB8AC3E}">
        <p14:creationId xmlns:p14="http://schemas.microsoft.com/office/powerpoint/2010/main" val="170153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olo 32"/>
          <p:cNvSpPr>
            <a:spLocks noGrp="1"/>
          </p:cNvSpPr>
          <p:nvPr>
            <p:ph type="title"/>
          </p:nvPr>
        </p:nvSpPr>
        <p:spPr>
          <a:xfrm>
            <a:off x="179512" y="188640"/>
            <a:ext cx="2232248" cy="5760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Donna 68aa</a:t>
            </a:r>
            <a:endParaRPr lang="it-IT" dirty="0"/>
          </a:p>
        </p:txBody>
      </p:sp>
      <p:pic>
        <p:nvPicPr>
          <p:cNvPr id="3" name="Immagine 2" descr="Post op AP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9" t="15820" r="10916" b="13169"/>
          <a:stretch/>
        </p:blipFill>
        <p:spPr>
          <a:xfrm>
            <a:off x="139761" y="1124745"/>
            <a:ext cx="5145487" cy="4032448"/>
          </a:xfrm>
          <a:prstGeom prst="rect">
            <a:avLst/>
          </a:prstGeom>
          <a:ln>
            <a:solidFill>
              <a:srgbClr val="BBE0E3"/>
            </a:solidFill>
          </a:ln>
        </p:spPr>
      </p:pic>
      <p:pic>
        <p:nvPicPr>
          <p:cNvPr id="5" name="Immagine 4" descr="Post op LL dx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t="18337" r="15755" b="10652"/>
          <a:stretch/>
        </p:blipFill>
        <p:spPr>
          <a:xfrm>
            <a:off x="5436096" y="548680"/>
            <a:ext cx="2842925" cy="3312368"/>
          </a:xfrm>
          <a:prstGeom prst="rect">
            <a:avLst/>
          </a:prstGeom>
          <a:ln>
            <a:solidFill>
              <a:srgbClr val="BBE0E3"/>
            </a:solidFill>
          </a:ln>
        </p:spPr>
      </p:pic>
      <p:pic>
        <p:nvPicPr>
          <p:cNvPr id="11" name="Immagine 10" descr="Post op LL sx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t="8450" r="15302" b="10652"/>
          <a:stretch/>
        </p:blipFill>
        <p:spPr>
          <a:xfrm>
            <a:off x="5262300" y="3898845"/>
            <a:ext cx="2118012" cy="2914531"/>
          </a:xfrm>
          <a:prstGeom prst="rect">
            <a:avLst/>
          </a:prstGeom>
          <a:ln>
            <a:solidFill>
              <a:srgbClr val="BBE0E3"/>
            </a:solidFill>
          </a:ln>
        </p:spPr>
      </p:pic>
    </p:spTree>
    <p:extLst>
      <p:ext uri="{BB962C8B-B14F-4D97-AF65-F5344CB8AC3E}">
        <p14:creationId xmlns:p14="http://schemas.microsoft.com/office/powerpoint/2010/main" val="34207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-0001-10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2" t="7731" r="8464" b="26472"/>
          <a:stretch/>
        </p:blipFill>
        <p:spPr>
          <a:xfrm>
            <a:off x="1115616" y="1268760"/>
            <a:ext cx="6934139" cy="4656425"/>
          </a:xfrm>
          <a:prstGeom prst="rect">
            <a:avLst/>
          </a:prstGeom>
          <a:ln>
            <a:solidFill>
              <a:srgbClr val="BBE0E3"/>
            </a:solidFill>
          </a:ln>
        </p:spPr>
      </p:pic>
      <p:sp>
        <p:nvSpPr>
          <p:cNvPr id="9" name="Titolo 32"/>
          <p:cNvSpPr>
            <a:spLocks noGrp="1"/>
          </p:cNvSpPr>
          <p:nvPr>
            <p:ph type="title"/>
          </p:nvPr>
        </p:nvSpPr>
        <p:spPr>
          <a:xfrm>
            <a:off x="539552" y="404664"/>
            <a:ext cx="2232248" cy="5760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Donna 75aa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91731972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-0002-100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16360" r="6098" b="10471"/>
          <a:stretch/>
        </p:blipFill>
        <p:spPr>
          <a:xfrm>
            <a:off x="1093192" y="1052736"/>
            <a:ext cx="7151216" cy="5017898"/>
          </a:xfrm>
          <a:prstGeom prst="rect">
            <a:avLst/>
          </a:prstGeom>
          <a:ln>
            <a:solidFill>
              <a:srgbClr val="BBE0E3"/>
            </a:solidFill>
          </a:ln>
        </p:spPr>
      </p:pic>
      <p:sp>
        <p:nvSpPr>
          <p:cNvPr id="9" name="Titolo 32"/>
          <p:cNvSpPr>
            <a:spLocks noGrp="1"/>
          </p:cNvSpPr>
          <p:nvPr>
            <p:ph type="title"/>
          </p:nvPr>
        </p:nvSpPr>
        <p:spPr>
          <a:xfrm>
            <a:off x="539552" y="404664"/>
            <a:ext cx="2232248" cy="5760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Donna 75aa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64691687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thumb_IMG_8711_102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t="14022" r="6287" b="15506"/>
          <a:stretch/>
        </p:blipFill>
        <p:spPr>
          <a:xfrm>
            <a:off x="1205165" y="1196752"/>
            <a:ext cx="7138168" cy="4291418"/>
          </a:xfrm>
          <a:prstGeom prst="rect">
            <a:avLst/>
          </a:prstGeom>
          <a:ln>
            <a:solidFill>
              <a:srgbClr val="BBE0E3"/>
            </a:solidFill>
          </a:ln>
        </p:spPr>
      </p:pic>
      <p:sp>
        <p:nvSpPr>
          <p:cNvPr id="10" name="Titolo 32"/>
          <p:cNvSpPr>
            <a:spLocks noGrp="1"/>
          </p:cNvSpPr>
          <p:nvPr>
            <p:ph type="title"/>
          </p:nvPr>
        </p:nvSpPr>
        <p:spPr>
          <a:xfrm>
            <a:off x="539552" y="404664"/>
            <a:ext cx="2232248" cy="5760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Donna 75aa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7222917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thumb_IMG_9384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3996444" cy="5328592"/>
          </a:xfrm>
          <a:prstGeom prst="rect">
            <a:avLst/>
          </a:prstGeom>
          <a:ln>
            <a:solidFill>
              <a:srgbClr val="BBE0E3"/>
            </a:solidFill>
          </a:ln>
        </p:spPr>
      </p:pic>
      <p:pic>
        <p:nvPicPr>
          <p:cNvPr id="3" name="Immagine 2" descr="thumb_IMG_9385_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474" y="1700808"/>
            <a:ext cx="4512501" cy="3384376"/>
          </a:xfrm>
          <a:prstGeom prst="rect">
            <a:avLst/>
          </a:prstGeom>
          <a:ln>
            <a:solidFill>
              <a:srgbClr val="BBE0E3"/>
            </a:solidFill>
          </a:ln>
        </p:spPr>
      </p:pic>
      <p:sp>
        <p:nvSpPr>
          <p:cNvPr id="10" name="Titolo 32"/>
          <p:cNvSpPr>
            <a:spLocks noGrp="1"/>
          </p:cNvSpPr>
          <p:nvPr>
            <p:ph type="title"/>
          </p:nvPr>
        </p:nvSpPr>
        <p:spPr>
          <a:xfrm>
            <a:off x="539552" y="404664"/>
            <a:ext cx="2232248" cy="5760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Donna 75aa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665296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thumb_IMG_9386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1" y="1700808"/>
            <a:ext cx="4416491" cy="3312368"/>
          </a:xfrm>
          <a:prstGeom prst="rect">
            <a:avLst/>
          </a:prstGeom>
          <a:ln>
            <a:solidFill>
              <a:srgbClr val="BBE0E3"/>
            </a:solidFill>
          </a:ln>
        </p:spPr>
      </p:pic>
      <p:pic>
        <p:nvPicPr>
          <p:cNvPr id="7" name="Immagine 6" descr="thumb_IMG_9387_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00808"/>
            <a:ext cx="4416491" cy="3312368"/>
          </a:xfrm>
          <a:prstGeom prst="rect">
            <a:avLst/>
          </a:prstGeom>
          <a:ln>
            <a:solidFill>
              <a:srgbClr val="BBE0E3"/>
            </a:solidFill>
          </a:ln>
        </p:spPr>
      </p:pic>
      <p:sp>
        <p:nvSpPr>
          <p:cNvPr id="11" name="Titolo 32"/>
          <p:cNvSpPr>
            <a:spLocks noGrp="1"/>
          </p:cNvSpPr>
          <p:nvPr>
            <p:ph type="title"/>
          </p:nvPr>
        </p:nvSpPr>
        <p:spPr>
          <a:xfrm>
            <a:off x="539552" y="404664"/>
            <a:ext cx="2232248" cy="5760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Donna 75aa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5896898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4C38D-D142-1841-A660-76560C4878F0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" name="Rectangle 1"/>
          <p:cNvSpPr>
            <a:spLocks/>
          </p:cNvSpPr>
          <p:nvPr/>
        </p:nvSpPr>
        <p:spPr bwMode="auto">
          <a:xfrm>
            <a:off x="1725316" y="2786018"/>
            <a:ext cx="6048672" cy="110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82588" indent="-342900">
              <a:buFont typeface="Wingdings" charset="2"/>
              <a:buChar char="ü"/>
            </a:pPr>
            <a:r>
              <a:rPr lang="en-US" sz="2400" dirty="0" smtClean="0">
                <a:solidFill>
                  <a:srgbClr val="66FFCC"/>
                </a:solidFill>
                <a:latin typeface="Arial"/>
                <a:cs typeface="Arial"/>
                <a:sym typeface="Arial" charset="0"/>
              </a:rPr>
              <a:t>BUONA QUALITA’ OSSEA</a:t>
            </a:r>
          </a:p>
          <a:p>
            <a:pPr marL="382588" indent="-342900">
              <a:buFont typeface="Wingdings" charset="2"/>
              <a:buChar char="ü"/>
            </a:pPr>
            <a:r>
              <a:rPr lang="en-US" sz="2400" dirty="0" smtClean="0">
                <a:solidFill>
                  <a:srgbClr val="66FFCC"/>
                </a:solidFill>
                <a:latin typeface="Arial"/>
                <a:cs typeface="Arial"/>
                <a:sym typeface="Arial" charset="0"/>
              </a:rPr>
              <a:t>PIVOT CENTRALE </a:t>
            </a:r>
            <a:r>
              <a:rPr lang="en-US" sz="2400" dirty="0" smtClean="0">
                <a:solidFill>
                  <a:srgbClr val="66FFCC"/>
                </a:solidFill>
                <a:latin typeface="Arial"/>
                <a:cs typeface="Arial"/>
                <a:sym typeface="Arial" charset="0"/>
              </a:rPr>
              <a:t>INSTABILE</a:t>
            </a:r>
          </a:p>
          <a:p>
            <a:pPr marL="382588" indent="-342900">
              <a:buFont typeface="Wingdings" charset="2"/>
              <a:buChar char="ü"/>
            </a:pPr>
            <a:r>
              <a:rPr lang="en-US" sz="2400" dirty="0" smtClean="0">
                <a:solidFill>
                  <a:srgbClr val="66FFCC"/>
                </a:solidFill>
                <a:latin typeface="Arial"/>
                <a:cs typeface="Arial"/>
                <a:sym typeface="Arial" charset="0"/>
              </a:rPr>
              <a:t>COLLATERALI </a:t>
            </a:r>
            <a:r>
              <a:rPr lang="en-US" sz="2400" dirty="0" smtClean="0">
                <a:solidFill>
                  <a:srgbClr val="66FFCC"/>
                </a:solidFill>
                <a:latin typeface="Arial"/>
                <a:cs typeface="Arial"/>
                <a:sym typeface="Arial" charset="0"/>
              </a:rPr>
              <a:t>SUFFICIENTI</a:t>
            </a: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0" y="77043"/>
            <a:ext cx="9144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3200" dirty="0" smtClean="0">
                <a:solidFill>
                  <a:srgbClr val="F2F2F2"/>
                </a:solidFill>
                <a:latin typeface="Arial Unicode MS" charset="0"/>
                <a:cs typeface="Arial Unicode MS" charset="0"/>
                <a:sym typeface="Arial" charset="0"/>
              </a:rPr>
              <a:t>QUANDO PS</a:t>
            </a:r>
            <a:endParaRPr lang="en-US" sz="3200" dirty="0">
              <a:solidFill>
                <a:srgbClr val="F2F2F2"/>
              </a:solidFill>
              <a:latin typeface="Arial Unicode MS" charset="0"/>
              <a:cs typeface="Arial Unicode MS" charset="0"/>
              <a:sym typeface="Arial" charset="0"/>
            </a:endParaRPr>
          </a:p>
        </p:txBody>
      </p:sp>
      <p:pic>
        <p:nvPicPr>
          <p:cNvPr id="6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640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5480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olo 32"/>
          <p:cNvSpPr>
            <a:spLocks noGrp="1"/>
          </p:cNvSpPr>
          <p:nvPr>
            <p:ph type="title"/>
          </p:nvPr>
        </p:nvSpPr>
        <p:spPr>
          <a:xfrm>
            <a:off x="179512" y="188640"/>
            <a:ext cx="2232248" cy="5760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Donna 67aa</a:t>
            </a:r>
            <a:endParaRPr lang="it-IT" dirty="0"/>
          </a:p>
        </p:txBody>
      </p:sp>
      <p:pic>
        <p:nvPicPr>
          <p:cNvPr id="3" name="Immagine 2" descr="IM-0001-100600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" t="30921" r="8599"/>
          <a:stretch/>
        </p:blipFill>
        <p:spPr>
          <a:xfrm>
            <a:off x="179512" y="1196752"/>
            <a:ext cx="5583100" cy="3817056"/>
          </a:xfrm>
          <a:prstGeom prst="rect">
            <a:avLst/>
          </a:prstGeom>
          <a:ln>
            <a:solidFill>
              <a:srgbClr val="BBE0E3"/>
            </a:solidFill>
          </a:ln>
        </p:spPr>
      </p:pic>
      <p:pic>
        <p:nvPicPr>
          <p:cNvPr id="5" name="Immagine 4" descr="IM-0001-100300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3" t="16902" r="10669" b="6461"/>
          <a:stretch/>
        </p:blipFill>
        <p:spPr>
          <a:xfrm>
            <a:off x="5868143" y="1196752"/>
            <a:ext cx="3085115" cy="3816424"/>
          </a:xfrm>
          <a:prstGeom prst="rect">
            <a:avLst/>
          </a:prstGeom>
          <a:ln>
            <a:solidFill>
              <a:srgbClr val="BBE0E3"/>
            </a:solidFill>
          </a:ln>
        </p:spPr>
      </p:pic>
    </p:spTree>
    <p:extLst>
      <p:ext uri="{BB962C8B-B14F-4D97-AF65-F5344CB8AC3E}">
        <p14:creationId xmlns:p14="http://schemas.microsoft.com/office/powerpoint/2010/main" val="286543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8"/>
          <p:cNvSpPr txBox="1">
            <a:spLocks noChangeArrowheads="1"/>
          </p:cNvSpPr>
          <p:nvPr/>
        </p:nvSpPr>
        <p:spPr bwMode="auto">
          <a:xfrm>
            <a:off x="395288" y="5775620"/>
            <a:ext cx="8136904" cy="954107"/>
          </a:xfrm>
          <a:prstGeom prst="rect">
            <a:avLst/>
          </a:prstGeom>
          <a:solidFill>
            <a:srgbClr val="9BBB59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dirty="0">
                <a:latin typeface="Arial" charset="0"/>
                <a:cs typeface="Arial" charset="0"/>
              </a:rPr>
              <a:t>Massimo grado di soddisfazione </a:t>
            </a:r>
            <a:r>
              <a:rPr lang="it-IT" dirty="0" smtClean="0">
                <a:latin typeface="Arial" charset="0"/>
                <a:cs typeface="Arial" charset="0"/>
              </a:rPr>
              <a:t>del </a:t>
            </a:r>
            <a:r>
              <a:rPr lang="it-IT" dirty="0">
                <a:latin typeface="Arial" charset="0"/>
                <a:cs typeface="Arial" charset="0"/>
              </a:rPr>
              <a:t>paziente </a:t>
            </a:r>
            <a:r>
              <a:rPr lang="it-IT" dirty="0" smtClean="0">
                <a:latin typeface="Arial" charset="0"/>
                <a:cs typeface="Arial" charset="0"/>
              </a:rPr>
              <a:t>anziano e non</a:t>
            </a:r>
            <a:endParaRPr lang="it-IT" dirty="0">
              <a:latin typeface="Arial" charset="0"/>
              <a:cs typeface="Arial" charset="0"/>
            </a:endParaRPr>
          </a:p>
        </p:txBody>
      </p:sp>
      <p:pic>
        <p:nvPicPr>
          <p:cNvPr id="37890" name="Immagine 1" descr="coppia_anzian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1340780"/>
            <a:ext cx="4512105" cy="3384079"/>
          </a:xfrm>
          <a:prstGeom prst="rect">
            <a:avLst/>
          </a:prstGeom>
          <a:noFill/>
          <a:ln w="9525">
            <a:solidFill>
              <a:srgbClr val="F2F2F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CasellaDiTesto 8"/>
          <p:cNvSpPr txBox="1">
            <a:spLocks noChangeArrowheads="1"/>
          </p:cNvSpPr>
          <p:nvPr/>
        </p:nvSpPr>
        <p:spPr bwMode="auto">
          <a:xfrm>
            <a:off x="107956" y="81186"/>
            <a:ext cx="88693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600" b="1" dirty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rPr>
              <a:t>L’impianto protesico ideale: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395288" y="853506"/>
            <a:ext cx="8497887" cy="0"/>
          </a:xfrm>
          <a:prstGeom prst="line">
            <a:avLst/>
          </a:prstGeom>
          <a:ln>
            <a:solidFill>
              <a:srgbClr val="F2F2F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magine 3" descr="LKS 3scontorn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667" y="1728877"/>
            <a:ext cx="1900925" cy="386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1.jpeg" descr="LOGO NOSTRO 004"/>
          <p:cNvPicPr/>
          <p:nvPr/>
        </p:nvPicPr>
        <p:blipFill>
          <a:blip r:embed="rId4">
            <a:extLst/>
          </a:blip>
          <a:srcRect l="40007" t="24437" r="35011" b="22282"/>
          <a:stretch>
            <a:fillRect/>
          </a:stretch>
        </p:blipFill>
        <p:spPr>
          <a:xfrm>
            <a:off x="7946764" y="3958555"/>
            <a:ext cx="1008112" cy="1532608"/>
          </a:xfrm>
          <a:prstGeom prst="rect">
            <a:avLst/>
          </a:prstGeom>
          <a:ln>
            <a:solidFill>
              <a:srgbClr val="F2F2F2"/>
            </a:solidFill>
            <a:miter/>
          </a:ln>
        </p:spPr>
      </p:pic>
    </p:spTree>
    <p:extLst>
      <p:ext uri="{BB962C8B-B14F-4D97-AF65-F5344CB8AC3E}">
        <p14:creationId xmlns:p14="http://schemas.microsoft.com/office/powerpoint/2010/main" val="353701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olo 32"/>
          <p:cNvSpPr>
            <a:spLocks noGrp="1"/>
          </p:cNvSpPr>
          <p:nvPr>
            <p:ph type="title"/>
          </p:nvPr>
        </p:nvSpPr>
        <p:spPr>
          <a:xfrm>
            <a:off x="179512" y="188640"/>
            <a:ext cx="2232248" cy="5760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Donna 67aa</a:t>
            </a:r>
            <a:endParaRPr lang="it-IT" dirty="0"/>
          </a:p>
        </p:txBody>
      </p:sp>
      <p:pic>
        <p:nvPicPr>
          <p:cNvPr id="2" name="Immagine 1" descr="unnam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16667" r="6691" b="10579"/>
          <a:stretch/>
        </p:blipFill>
        <p:spPr>
          <a:xfrm>
            <a:off x="443869" y="908720"/>
            <a:ext cx="8088272" cy="4574055"/>
          </a:xfrm>
          <a:prstGeom prst="rect">
            <a:avLst/>
          </a:prstGeom>
          <a:ln>
            <a:solidFill>
              <a:srgbClr val="BBE0E3"/>
            </a:solidFill>
          </a:ln>
        </p:spPr>
      </p:pic>
    </p:spTree>
    <p:extLst>
      <p:ext uri="{BB962C8B-B14F-4D97-AF65-F5344CB8AC3E}">
        <p14:creationId xmlns:p14="http://schemas.microsoft.com/office/powerpoint/2010/main" val="295717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olo 32"/>
          <p:cNvSpPr>
            <a:spLocks noGrp="1"/>
          </p:cNvSpPr>
          <p:nvPr>
            <p:ph type="title"/>
          </p:nvPr>
        </p:nvSpPr>
        <p:spPr>
          <a:xfrm>
            <a:off x="179512" y="188640"/>
            <a:ext cx="2232248" cy="5760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Donna 67aa</a:t>
            </a:r>
            <a:endParaRPr lang="it-IT" dirty="0"/>
          </a:p>
        </p:txBody>
      </p:sp>
      <p:pic>
        <p:nvPicPr>
          <p:cNvPr id="10" name="Immagine 9" descr="unnamed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08720"/>
            <a:ext cx="6615068" cy="4985927"/>
          </a:xfrm>
          <a:prstGeom prst="rect">
            <a:avLst/>
          </a:prstGeom>
          <a:ln>
            <a:solidFill>
              <a:srgbClr val="BBE0E3"/>
            </a:solidFill>
          </a:ln>
        </p:spPr>
      </p:pic>
    </p:spTree>
    <p:extLst>
      <p:ext uri="{BB962C8B-B14F-4D97-AF65-F5344CB8AC3E}">
        <p14:creationId xmlns:p14="http://schemas.microsoft.com/office/powerpoint/2010/main" val="105523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thumb_IMG_7694_102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t="9888" r="8601" b="8854"/>
          <a:stretch/>
        </p:blipFill>
        <p:spPr>
          <a:xfrm>
            <a:off x="1805298" y="1423401"/>
            <a:ext cx="2838709" cy="3996960"/>
          </a:xfrm>
          <a:prstGeom prst="rect">
            <a:avLst/>
          </a:prstGeom>
          <a:ln>
            <a:solidFill>
              <a:srgbClr val="BBE0E3"/>
            </a:solidFill>
          </a:ln>
        </p:spPr>
      </p:pic>
      <p:pic>
        <p:nvPicPr>
          <p:cNvPr id="6" name="Immagine 5" descr="thumb_IMG_7696_102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14463" r="7533" b="-348"/>
          <a:stretch/>
        </p:blipFill>
        <p:spPr>
          <a:xfrm>
            <a:off x="4860032" y="1412776"/>
            <a:ext cx="3024336" cy="4007585"/>
          </a:xfrm>
          <a:prstGeom prst="rect">
            <a:avLst/>
          </a:prstGeom>
          <a:ln>
            <a:solidFill>
              <a:srgbClr val="BBE0E3"/>
            </a:solidFill>
          </a:ln>
        </p:spPr>
      </p:pic>
      <p:sp>
        <p:nvSpPr>
          <p:cNvPr id="10" name="Titolo 32"/>
          <p:cNvSpPr txBox="1">
            <a:spLocks/>
          </p:cNvSpPr>
          <p:nvPr/>
        </p:nvSpPr>
        <p:spPr bwMode="auto">
          <a:xfrm>
            <a:off x="539552" y="404664"/>
            <a:ext cx="1944216" cy="576064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2500" lnSpcReduction="1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it-IT" smtClean="0"/>
              <a:t>Uomo 56aa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714870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thumb_IMG_7699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59"/>
            <a:ext cx="3528392" cy="4704523"/>
          </a:xfrm>
          <a:prstGeom prst="rect">
            <a:avLst/>
          </a:prstGeom>
          <a:ln>
            <a:solidFill>
              <a:srgbClr val="BBE0E3"/>
            </a:solidFill>
          </a:ln>
        </p:spPr>
      </p:pic>
      <p:pic>
        <p:nvPicPr>
          <p:cNvPr id="7" name="Immagine 6" descr="thumb_IMG_7700_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268760"/>
            <a:ext cx="3510390" cy="4680520"/>
          </a:xfrm>
          <a:prstGeom prst="rect">
            <a:avLst/>
          </a:prstGeom>
          <a:ln>
            <a:solidFill>
              <a:srgbClr val="BBE0E3"/>
            </a:solidFill>
          </a:ln>
        </p:spPr>
      </p:pic>
      <p:sp>
        <p:nvSpPr>
          <p:cNvPr id="10" name="Titolo 32"/>
          <p:cNvSpPr>
            <a:spLocks noGrp="1"/>
          </p:cNvSpPr>
          <p:nvPr>
            <p:ph type="title"/>
          </p:nvPr>
        </p:nvSpPr>
        <p:spPr>
          <a:xfrm>
            <a:off x="539552" y="366564"/>
            <a:ext cx="1944216" cy="738336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Uomo 56aa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5005894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thumb_IMG_9489_102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9" b="5258"/>
          <a:stretch/>
        </p:blipFill>
        <p:spPr>
          <a:xfrm>
            <a:off x="251520" y="1186530"/>
            <a:ext cx="3960440" cy="4518759"/>
          </a:xfrm>
          <a:prstGeom prst="rect">
            <a:avLst/>
          </a:prstGeom>
          <a:ln>
            <a:solidFill>
              <a:srgbClr val="BBE0E3"/>
            </a:solidFill>
          </a:ln>
        </p:spPr>
      </p:pic>
      <p:pic>
        <p:nvPicPr>
          <p:cNvPr id="6" name="Immagine 5" descr="thumb_IMG_9490_102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9"/>
          <a:stretch/>
        </p:blipFill>
        <p:spPr>
          <a:xfrm>
            <a:off x="4283968" y="1196753"/>
            <a:ext cx="3528392" cy="4482512"/>
          </a:xfrm>
          <a:prstGeom prst="rect">
            <a:avLst/>
          </a:prstGeom>
          <a:ln>
            <a:solidFill>
              <a:srgbClr val="BBE0E3"/>
            </a:solidFill>
          </a:ln>
        </p:spPr>
      </p:pic>
      <p:sp>
        <p:nvSpPr>
          <p:cNvPr id="12" name="Titolo 32"/>
          <p:cNvSpPr>
            <a:spLocks noGrp="1"/>
          </p:cNvSpPr>
          <p:nvPr>
            <p:ph type="title"/>
          </p:nvPr>
        </p:nvSpPr>
        <p:spPr>
          <a:xfrm>
            <a:off x="539552" y="184935"/>
            <a:ext cx="1944216" cy="795793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Uomo 45aa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2911268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thumb_IMG_9495_102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6" t="16539" r="3568" b="5797"/>
          <a:stretch/>
        </p:blipFill>
        <p:spPr>
          <a:xfrm>
            <a:off x="539552" y="1196752"/>
            <a:ext cx="3587938" cy="5326124"/>
          </a:xfrm>
          <a:prstGeom prst="rect">
            <a:avLst/>
          </a:prstGeom>
          <a:ln>
            <a:solidFill>
              <a:srgbClr val="BBE0E3"/>
            </a:solidFill>
          </a:ln>
        </p:spPr>
      </p:pic>
      <p:pic>
        <p:nvPicPr>
          <p:cNvPr id="7" name="Immagine 6" descr="thumb_IMG_9494_102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7" t="14741" r="13395"/>
          <a:stretch/>
        </p:blipFill>
        <p:spPr>
          <a:xfrm>
            <a:off x="4427984" y="1196752"/>
            <a:ext cx="3213627" cy="5328592"/>
          </a:xfrm>
          <a:prstGeom prst="rect">
            <a:avLst/>
          </a:prstGeom>
          <a:ln>
            <a:solidFill>
              <a:srgbClr val="BBE0E3"/>
            </a:solidFill>
          </a:ln>
        </p:spPr>
      </p:pic>
      <p:sp>
        <p:nvSpPr>
          <p:cNvPr id="13" name="Titolo 32"/>
          <p:cNvSpPr txBox="1">
            <a:spLocks/>
          </p:cNvSpPr>
          <p:nvPr/>
        </p:nvSpPr>
        <p:spPr bwMode="auto">
          <a:xfrm>
            <a:off x="539552" y="404664"/>
            <a:ext cx="1944216" cy="576064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2500" lnSpcReduction="1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it-IT" smtClean="0"/>
              <a:t>Uomo 45aa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165321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4C38D-D142-1841-A660-76560C4878F0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3" name="Rectangle 1"/>
          <p:cNvSpPr>
            <a:spLocks/>
          </p:cNvSpPr>
          <p:nvPr/>
        </p:nvSpPr>
        <p:spPr bwMode="auto">
          <a:xfrm>
            <a:off x="1725316" y="2786018"/>
            <a:ext cx="604867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82588" indent="-342900">
              <a:buFont typeface="Wingdings" charset="2"/>
              <a:buChar char="ü"/>
            </a:pPr>
            <a:r>
              <a:rPr lang="en-US" sz="2400" dirty="0" smtClean="0">
                <a:solidFill>
                  <a:srgbClr val="66FFCC"/>
                </a:solidFill>
                <a:latin typeface="Arial"/>
                <a:cs typeface="Arial"/>
                <a:sym typeface="Arial" charset="0"/>
              </a:rPr>
              <a:t>DISCRETA QUALITA’ OSSEA</a:t>
            </a:r>
          </a:p>
          <a:p>
            <a:pPr marL="382588" indent="-342900">
              <a:buFont typeface="Wingdings" charset="2"/>
              <a:buChar char="ü"/>
            </a:pPr>
            <a:r>
              <a:rPr lang="en-US" sz="2400" dirty="0" smtClean="0">
                <a:solidFill>
                  <a:srgbClr val="66FFCC"/>
                </a:solidFill>
                <a:latin typeface="Arial"/>
                <a:cs typeface="Arial"/>
                <a:sym typeface="Arial" charset="0"/>
              </a:rPr>
              <a:t>PIVOT CENTRALE </a:t>
            </a:r>
            <a:r>
              <a:rPr lang="en-US" sz="2400" dirty="0" smtClean="0">
                <a:solidFill>
                  <a:srgbClr val="66FFCC"/>
                </a:solidFill>
                <a:latin typeface="Arial"/>
                <a:cs typeface="Arial"/>
                <a:sym typeface="Arial" charset="0"/>
              </a:rPr>
              <a:t>INSTABILE</a:t>
            </a:r>
          </a:p>
          <a:p>
            <a:pPr marL="382588" indent="-342900">
              <a:buFont typeface="Wingdings" charset="2"/>
              <a:buChar char="ü"/>
            </a:pPr>
            <a:r>
              <a:rPr lang="en-US" sz="2400" dirty="0" smtClean="0">
                <a:solidFill>
                  <a:srgbClr val="66FFCC"/>
                </a:solidFill>
                <a:latin typeface="Arial"/>
                <a:cs typeface="Arial"/>
                <a:sym typeface="Arial" charset="0"/>
              </a:rPr>
              <a:t>COLLATERALI </a:t>
            </a:r>
            <a:r>
              <a:rPr lang="en-US" sz="2400" dirty="0" smtClean="0">
                <a:solidFill>
                  <a:srgbClr val="66FFCC"/>
                </a:solidFill>
                <a:latin typeface="Arial"/>
                <a:cs typeface="Arial"/>
                <a:sym typeface="Arial" charset="0"/>
              </a:rPr>
              <a:t>MODERATAMENTE </a:t>
            </a:r>
            <a:r>
              <a:rPr lang="en-US" sz="2400" dirty="0" smtClean="0">
                <a:solidFill>
                  <a:srgbClr val="66FFCC"/>
                </a:solidFill>
                <a:latin typeface="Arial"/>
                <a:cs typeface="Arial"/>
                <a:sym typeface="Arial" charset="0"/>
              </a:rPr>
              <a:t>INSUFFICIENTI</a:t>
            </a: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0" y="77043"/>
            <a:ext cx="9144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Arial Unicode MS" charset="0"/>
                <a:cs typeface="Arial Unicode MS" charset="0"/>
                <a:sym typeface="Arial" charset="0"/>
              </a:rPr>
              <a:t>QUANDO 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Arial Unicode MS" charset="0"/>
                <a:cs typeface="Arial Unicode MS" charset="0"/>
                <a:sym typeface="Arial" charset="0"/>
              </a:rPr>
              <a:t>SEMIVINCOLATE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Arial Unicode MS" charset="0"/>
              <a:cs typeface="Arial Unicode MS" charset="0"/>
              <a:sym typeface="Arial" charset="0"/>
            </a:endParaRPr>
          </a:p>
        </p:txBody>
      </p:sp>
      <p:pic>
        <p:nvPicPr>
          <p:cNvPr id="6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640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137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thumb_IMG_9350_102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" r="46004"/>
          <a:stretch/>
        </p:blipFill>
        <p:spPr>
          <a:xfrm>
            <a:off x="899592" y="40278"/>
            <a:ext cx="3744416" cy="5729658"/>
          </a:xfrm>
          <a:prstGeom prst="rect">
            <a:avLst/>
          </a:prstGeom>
          <a:ln>
            <a:solidFill>
              <a:srgbClr val="BBE0E3"/>
            </a:solidFill>
          </a:ln>
        </p:spPr>
      </p:pic>
      <p:pic>
        <p:nvPicPr>
          <p:cNvPr id="7" name="Immagine 6" descr="thumb_IMG_9352_102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5"/>
          <a:stretch/>
        </p:blipFill>
        <p:spPr>
          <a:xfrm>
            <a:off x="4788024" y="17336"/>
            <a:ext cx="4176464" cy="5759185"/>
          </a:xfrm>
          <a:prstGeom prst="rect">
            <a:avLst/>
          </a:prstGeom>
          <a:ln>
            <a:solidFill>
              <a:srgbClr val="BBE0E3"/>
            </a:solidFill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375248" y="5733256"/>
            <a:ext cx="67687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4000" dirty="0" smtClean="0">
                <a:solidFill>
                  <a:srgbClr val="66FFCC"/>
                </a:solidFill>
                <a:latin typeface="Arial" charset="0"/>
                <a:ea typeface="ＭＳ Ｐゴシック" charset="0"/>
                <a:cs typeface="Arial Unicode MS" charset="0"/>
              </a:rPr>
              <a:t>DONNA 76aa</a:t>
            </a:r>
          </a:p>
        </p:txBody>
      </p:sp>
      <p:pic>
        <p:nvPicPr>
          <p:cNvPr id="6" name="Picture 5" descr="LOGO NOSTRO 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6021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964386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thumb_IMG_9313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8627"/>
            <a:ext cx="4140460" cy="5520613"/>
          </a:xfrm>
          <a:prstGeom prst="rect">
            <a:avLst/>
          </a:prstGeom>
          <a:ln>
            <a:solidFill>
              <a:srgbClr val="BBE0E3"/>
            </a:solidFill>
          </a:ln>
        </p:spPr>
      </p:pic>
      <p:pic>
        <p:nvPicPr>
          <p:cNvPr id="3" name="Immagine 2" descr="thumb_IMG_9315_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2630"/>
            <a:ext cx="4104456" cy="5472608"/>
          </a:xfrm>
          <a:prstGeom prst="rect">
            <a:avLst/>
          </a:prstGeom>
          <a:ln>
            <a:solidFill>
              <a:srgbClr val="BBE0E3"/>
            </a:solidFill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375248" y="5733256"/>
            <a:ext cx="67687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4000" dirty="0" smtClean="0">
                <a:solidFill>
                  <a:srgbClr val="66FFCC"/>
                </a:solidFill>
                <a:latin typeface="Arial" charset="0"/>
                <a:ea typeface="ＭＳ Ｐゴシック" charset="0"/>
                <a:cs typeface="Arial Unicode MS" charset="0"/>
              </a:rPr>
              <a:t>DONNA 76aa</a:t>
            </a:r>
          </a:p>
        </p:txBody>
      </p:sp>
      <p:pic>
        <p:nvPicPr>
          <p:cNvPr id="5" name="Picture 5" descr="LOGO NOSTRO 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561393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375248" y="5733256"/>
            <a:ext cx="67687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4000" dirty="0" smtClean="0">
                <a:solidFill>
                  <a:srgbClr val="66FFCC"/>
                </a:solidFill>
                <a:latin typeface="Arial" charset="0"/>
                <a:ea typeface="ＭＳ Ｐゴシック" charset="0"/>
                <a:cs typeface="Arial Unicode MS" charset="0"/>
              </a:rPr>
              <a:t>DONNA 63aa</a:t>
            </a:r>
          </a:p>
        </p:txBody>
      </p:sp>
      <p:pic>
        <p:nvPicPr>
          <p:cNvPr id="4" name="Immagine 3" descr="thumb_IMG_9320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266"/>
            <a:ext cx="4248472" cy="5664629"/>
          </a:xfrm>
          <a:prstGeom prst="rect">
            <a:avLst/>
          </a:prstGeom>
          <a:ln>
            <a:solidFill>
              <a:srgbClr val="BBE0E3"/>
            </a:solidFill>
          </a:ln>
        </p:spPr>
      </p:pic>
      <p:pic>
        <p:nvPicPr>
          <p:cNvPr id="5" name="Immagine 4" descr="thumb_IMG_9321_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621"/>
            <a:ext cx="4248472" cy="5664630"/>
          </a:xfrm>
          <a:prstGeom prst="rect">
            <a:avLst/>
          </a:prstGeom>
          <a:ln>
            <a:solidFill>
              <a:srgbClr val="BBE0E3"/>
            </a:solidFill>
          </a:ln>
        </p:spPr>
      </p:pic>
      <p:pic>
        <p:nvPicPr>
          <p:cNvPr id="6" name="Picture 5" descr="LOGO NOSTRO 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352296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205680" y="151959"/>
            <a:ext cx="8686800" cy="432048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2F2F2"/>
                </a:solidFill>
                <a:latin typeface="Arial" charset="0"/>
              </a:rPr>
              <a:t>OBIETTIVO PRINCIPALE:</a:t>
            </a:r>
            <a:endParaRPr lang="en-US" sz="2800" b="1" dirty="0">
              <a:solidFill>
                <a:srgbClr val="F2F2F2"/>
              </a:solidFill>
              <a:latin typeface="Arial" charset="0"/>
            </a:endParaRPr>
          </a:p>
        </p:txBody>
      </p:sp>
      <p:pic>
        <p:nvPicPr>
          <p:cNvPr id="65540" name="Picture 5" descr="Bill_Mason_pi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"/>
          <a:stretch>
            <a:fillRect/>
          </a:stretch>
        </p:blipFill>
        <p:spPr bwMode="auto">
          <a:xfrm>
            <a:off x="5220072" y="4051538"/>
            <a:ext cx="3312368" cy="2231726"/>
          </a:xfrm>
          <a:prstGeom prst="rect">
            <a:avLst/>
          </a:prstGeom>
          <a:noFill/>
          <a:ln w="9525">
            <a:solidFill>
              <a:srgbClr val="F2F2F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1" name="Picture 6" descr="Ron_Hartman_p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000" r="18909"/>
          <a:stretch>
            <a:fillRect/>
          </a:stretch>
        </p:blipFill>
        <p:spPr bwMode="auto">
          <a:xfrm>
            <a:off x="4716016" y="1340780"/>
            <a:ext cx="2304256" cy="1887090"/>
          </a:xfrm>
          <a:prstGeom prst="rect">
            <a:avLst/>
          </a:prstGeom>
          <a:noFill/>
          <a:ln w="9525">
            <a:solidFill>
              <a:srgbClr val="F2F2F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2" name="Picture 7" descr="Pt_OlympicPark_p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3" t="4031" r="40628" b="1218"/>
          <a:stretch>
            <a:fillRect/>
          </a:stretch>
        </p:blipFill>
        <p:spPr bwMode="auto">
          <a:xfrm>
            <a:off x="7354612" y="972865"/>
            <a:ext cx="1612183" cy="2376264"/>
          </a:xfrm>
          <a:prstGeom prst="rect">
            <a:avLst/>
          </a:prstGeom>
          <a:noFill/>
          <a:ln w="9525">
            <a:solidFill>
              <a:srgbClr val="F2F2F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6" name="Picture 11" descr="Rico_Long_pic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8" t="14290" r="38065" b="13313"/>
          <a:stretch>
            <a:fillRect/>
          </a:stretch>
        </p:blipFill>
        <p:spPr bwMode="auto">
          <a:xfrm>
            <a:off x="1475662" y="5013176"/>
            <a:ext cx="1985645" cy="1800200"/>
          </a:xfrm>
          <a:prstGeom prst="rect">
            <a:avLst/>
          </a:prstGeom>
          <a:noFill/>
          <a:ln w="9525">
            <a:solidFill>
              <a:srgbClr val="F2F2F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1.jpeg" descr="LOGO NOSTRO 004"/>
          <p:cNvPicPr/>
          <p:nvPr/>
        </p:nvPicPr>
        <p:blipFill>
          <a:blip r:embed="rId6">
            <a:extLst/>
          </a:blip>
          <a:srcRect l="40007" t="24437" r="35011" b="22282"/>
          <a:stretch>
            <a:fillRect/>
          </a:stretch>
        </p:blipFill>
        <p:spPr>
          <a:xfrm>
            <a:off x="35496" y="5013176"/>
            <a:ext cx="1008112" cy="1800200"/>
          </a:xfrm>
          <a:prstGeom prst="rect">
            <a:avLst/>
          </a:prstGeom>
          <a:ln>
            <a:solidFill>
              <a:srgbClr val="F2F2F2"/>
            </a:solidFill>
            <a:miter/>
          </a:ln>
        </p:spPr>
      </p:pic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205680" y="1340780"/>
            <a:ext cx="4235725" cy="3108544"/>
          </a:xfrm>
          <a:prstGeom prst="rect">
            <a:avLst/>
          </a:prstGeom>
          <a:solidFill>
            <a:srgbClr val="9BBB59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it-IT" dirty="0">
                <a:latin typeface="Arial" charset="0"/>
                <a:cs typeface="Arial" charset="0"/>
              </a:rPr>
              <a:t> </a:t>
            </a:r>
            <a:r>
              <a:rPr lang="it-IT" dirty="0">
                <a:latin typeface="Arial" charset="0"/>
                <a:cs typeface="Arial" charset="0"/>
              </a:rPr>
              <a:t>Ridurre il </a:t>
            </a:r>
            <a:r>
              <a:rPr lang="it-IT" dirty="0" smtClean="0">
                <a:latin typeface="Arial" charset="0"/>
                <a:cs typeface="Arial" charset="0"/>
              </a:rPr>
              <a:t>dolore</a:t>
            </a:r>
          </a:p>
          <a:p>
            <a:pPr eaLnBrk="1" hangingPunct="1">
              <a:buFont typeface="Arial" charset="0"/>
              <a:buChar char="•"/>
            </a:pPr>
            <a:endParaRPr lang="it-IT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 dirty="0" smtClean="0">
                <a:latin typeface="Arial" charset="0"/>
                <a:cs typeface="Arial" charset="0"/>
              </a:rPr>
              <a:t> Ripristinare </a:t>
            </a:r>
            <a:r>
              <a:rPr lang="it-IT" dirty="0">
                <a:latin typeface="Arial" charset="0"/>
                <a:cs typeface="Arial" charset="0"/>
              </a:rPr>
              <a:t>la </a:t>
            </a:r>
            <a:r>
              <a:rPr lang="it-IT" dirty="0" smtClean="0">
                <a:latin typeface="Arial" charset="0"/>
                <a:cs typeface="Arial" charset="0"/>
              </a:rPr>
              <a:t>funzione</a:t>
            </a:r>
          </a:p>
          <a:p>
            <a:pPr eaLnBrk="1" hangingPunct="1">
              <a:buFont typeface="Arial" charset="0"/>
              <a:buChar char="•"/>
            </a:pPr>
            <a:endParaRPr lang="it-IT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 dirty="0" smtClean="0">
                <a:latin typeface="Arial" charset="0"/>
                <a:cs typeface="Arial" charset="0"/>
              </a:rPr>
              <a:t> Dare stabilità</a:t>
            </a:r>
          </a:p>
          <a:p>
            <a:pPr eaLnBrk="1" hangingPunct="1"/>
            <a:endParaRPr lang="it-IT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 dirty="0" smtClean="0">
                <a:latin typeface="Arial" charset="0"/>
                <a:cs typeface="Arial" charset="0"/>
              </a:rPr>
              <a:t> Durare </a:t>
            </a:r>
            <a:r>
              <a:rPr lang="it-IT" dirty="0">
                <a:latin typeface="Arial" charset="0"/>
                <a:cs typeface="Arial" charset="0"/>
              </a:rPr>
              <a:t>a lungo</a:t>
            </a:r>
          </a:p>
        </p:txBody>
      </p:sp>
    </p:spTree>
    <p:extLst>
      <p:ext uri="{BB962C8B-B14F-4D97-AF65-F5344CB8AC3E}">
        <p14:creationId xmlns:p14="http://schemas.microsoft.com/office/powerpoint/2010/main" val="1375324730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375248" y="5733256"/>
            <a:ext cx="67687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4000" dirty="0" smtClean="0">
                <a:solidFill>
                  <a:srgbClr val="66FFCC"/>
                </a:solidFill>
                <a:latin typeface="Arial" charset="0"/>
                <a:ea typeface="ＭＳ Ｐゴシック" charset="0"/>
                <a:cs typeface="Arial Unicode MS" charset="0"/>
              </a:rPr>
              <a:t>DONNA 63aa</a:t>
            </a:r>
          </a:p>
        </p:txBody>
      </p:sp>
      <p:pic>
        <p:nvPicPr>
          <p:cNvPr id="8" name="Immagine 7" descr="thumb_IMG_9322_102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4" b="12363"/>
          <a:stretch/>
        </p:blipFill>
        <p:spPr>
          <a:xfrm>
            <a:off x="72008" y="69718"/>
            <a:ext cx="4283968" cy="5519522"/>
          </a:xfrm>
          <a:prstGeom prst="rect">
            <a:avLst/>
          </a:prstGeom>
          <a:ln>
            <a:solidFill>
              <a:srgbClr val="BBE0E3"/>
            </a:solidFill>
          </a:ln>
        </p:spPr>
      </p:pic>
      <p:pic>
        <p:nvPicPr>
          <p:cNvPr id="9" name="Immagine 8" descr="thumb_IMG_9323_102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"/>
          <a:stretch/>
        </p:blipFill>
        <p:spPr>
          <a:xfrm>
            <a:off x="4716016" y="84446"/>
            <a:ext cx="4342199" cy="5504794"/>
          </a:xfrm>
          <a:prstGeom prst="rect">
            <a:avLst/>
          </a:prstGeom>
          <a:ln>
            <a:solidFill>
              <a:srgbClr val="BBE0E3"/>
            </a:solidFill>
          </a:ln>
        </p:spPr>
      </p:pic>
      <p:pic>
        <p:nvPicPr>
          <p:cNvPr id="5" name="Picture 5" descr="LOGO NOSTRO 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450458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4C38D-D142-1841-A660-76560C4878F0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3" name="Rectangle 1"/>
          <p:cNvSpPr>
            <a:spLocks/>
          </p:cNvSpPr>
          <p:nvPr/>
        </p:nvSpPr>
        <p:spPr bwMode="auto">
          <a:xfrm>
            <a:off x="239416" y="2126208"/>
            <a:ext cx="6048672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82588" indent="-342900">
              <a:buFont typeface="Wingdings" charset="2"/>
              <a:buChar char="ü"/>
            </a:pPr>
            <a:r>
              <a:rPr lang="en-US" sz="2400" dirty="0" smtClean="0">
                <a:solidFill>
                  <a:srgbClr val="F2F2F2"/>
                </a:solidFill>
                <a:latin typeface="Arial"/>
                <a:cs typeface="Arial"/>
                <a:sym typeface="Arial" charset="0"/>
              </a:rPr>
              <a:t>QUALITA’ </a:t>
            </a:r>
            <a:r>
              <a:rPr lang="en-US" sz="2400" dirty="0" smtClean="0">
                <a:solidFill>
                  <a:srgbClr val="F2F2F2"/>
                </a:solidFill>
                <a:latin typeface="Arial"/>
                <a:cs typeface="Arial"/>
                <a:sym typeface="Arial" charset="0"/>
              </a:rPr>
              <a:t>OSSEA GRAVEMENTE SCADENTE</a:t>
            </a:r>
            <a:endParaRPr lang="en-US" sz="2400" dirty="0" smtClean="0">
              <a:solidFill>
                <a:srgbClr val="F2F2F2"/>
              </a:solidFill>
              <a:latin typeface="Arial"/>
              <a:cs typeface="Arial"/>
              <a:sym typeface="Arial" charset="0"/>
            </a:endParaRPr>
          </a:p>
          <a:p>
            <a:pPr marL="382588" indent="-342900">
              <a:buFont typeface="Wingdings" charset="2"/>
              <a:buChar char="ü"/>
            </a:pPr>
            <a:r>
              <a:rPr lang="en-US" sz="2400" dirty="0" smtClean="0">
                <a:solidFill>
                  <a:srgbClr val="F2F2F2"/>
                </a:solidFill>
                <a:latin typeface="Arial"/>
                <a:cs typeface="Arial"/>
                <a:sym typeface="Arial" charset="0"/>
              </a:rPr>
              <a:t>PIVOT CENTRALE INSTABILE: </a:t>
            </a:r>
            <a:r>
              <a:rPr lang="en-US" sz="2400" dirty="0" smtClean="0">
                <a:solidFill>
                  <a:srgbClr val="F2F2F2"/>
                </a:solidFill>
                <a:latin typeface="Arial"/>
                <a:cs typeface="Arial"/>
                <a:sym typeface="Arial" charset="0"/>
              </a:rPr>
              <a:t>LCP</a:t>
            </a:r>
          </a:p>
          <a:p>
            <a:pPr marL="382588" indent="-342900">
              <a:buFont typeface="Wingdings" charset="2"/>
              <a:buChar char="ü"/>
            </a:pPr>
            <a:r>
              <a:rPr lang="en-US" sz="2400" dirty="0" smtClean="0">
                <a:solidFill>
                  <a:srgbClr val="F2F2F2"/>
                </a:solidFill>
                <a:latin typeface="Arial"/>
                <a:cs typeface="Arial"/>
                <a:sym typeface="Arial" charset="0"/>
              </a:rPr>
              <a:t>ARTI NEUROLOGICI</a:t>
            </a:r>
            <a:endParaRPr lang="en-US" sz="2400" dirty="0" smtClean="0">
              <a:solidFill>
                <a:srgbClr val="F2F2F2"/>
              </a:solidFill>
              <a:latin typeface="Arial"/>
              <a:cs typeface="Arial"/>
              <a:sym typeface="Arial" charset="0"/>
            </a:endParaRPr>
          </a:p>
          <a:p>
            <a:pPr marL="382588" indent="-342900">
              <a:buFont typeface="Wingdings" charset="2"/>
              <a:buChar char="ü"/>
            </a:pPr>
            <a:r>
              <a:rPr lang="en-US" sz="2400" dirty="0" smtClean="0">
                <a:solidFill>
                  <a:srgbClr val="66FFCC"/>
                </a:solidFill>
                <a:latin typeface="Arial"/>
                <a:cs typeface="Arial"/>
                <a:sym typeface="Arial" charset="0"/>
              </a:rPr>
              <a:t>COLLATERALI INSUFFICIENTI</a:t>
            </a: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0" y="77043"/>
            <a:ext cx="9144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3200" dirty="0" smtClean="0">
                <a:solidFill>
                  <a:srgbClr val="FFFF66"/>
                </a:solidFill>
                <a:latin typeface="Arial Unicode MS" charset="0"/>
                <a:cs typeface="Arial Unicode MS" charset="0"/>
                <a:sym typeface="Arial" charset="0"/>
              </a:rPr>
              <a:t>QUANDO VINCOLATA</a:t>
            </a:r>
            <a:endParaRPr lang="en-US" sz="3200" dirty="0">
              <a:solidFill>
                <a:srgbClr val="FFFF66"/>
              </a:solidFill>
              <a:latin typeface="Arial Unicode MS" charset="0"/>
              <a:cs typeface="Arial Unicode MS" charset="0"/>
              <a:sym typeface="Arial" charset="0"/>
            </a:endParaRPr>
          </a:p>
        </p:txBody>
      </p:sp>
      <p:pic>
        <p:nvPicPr>
          <p:cNvPr id="6" name="Immagine 5" descr="DSC051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97" y="1516608"/>
            <a:ext cx="2790881" cy="3721174"/>
          </a:xfrm>
          <a:prstGeom prst="rect">
            <a:avLst/>
          </a:prstGeom>
          <a:ln>
            <a:solidFill>
              <a:srgbClr val="BBE0E3"/>
            </a:solidFill>
          </a:ln>
        </p:spPr>
      </p:pic>
      <p:pic>
        <p:nvPicPr>
          <p:cNvPr id="8" name="Picture 5" descr="LOGO NOSTRO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0966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32"/>
          <p:cNvSpPr>
            <a:spLocks noGrp="1"/>
          </p:cNvSpPr>
          <p:nvPr>
            <p:ph type="title"/>
          </p:nvPr>
        </p:nvSpPr>
        <p:spPr>
          <a:xfrm>
            <a:off x="899598" y="44624"/>
            <a:ext cx="7313613" cy="868362"/>
          </a:xfrm>
          <a:solidFill>
            <a:srgbClr val="66FFCC"/>
          </a:solidFill>
        </p:spPr>
        <p:txBody>
          <a:bodyPr/>
          <a:lstStyle/>
          <a:p>
            <a:pPr algn="ctr"/>
            <a:r>
              <a:rPr lang="it-IT" dirty="0" smtClean="0"/>
              <a:t>MA QUANDO POSSIBILE:</a:t>
            </a:r>
            <a:endParaRPr lang="it-IT" dirty="0"/>
          </a:p>
        </p:txBody>
      </p:sp>
      <p:pic>
        <p:nvPicPr>
          <p:cNvPr id="4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-0004-100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t="4854" r="1958" b="19820"/>
          <a:stretch/>
        </p:blipFill>
        <p:spPr>
          <a:xfrm>
            <a:off x="1141140" y="1598960"/>
            <a:ext cx="6647807" cy="4536278"/>
          </a:xfrm>
          <a:prstGeom prst="rect">
            <a:avLst/>
          </a:prstGeom>
          <a:ln>
            <a:solidFill>
              <a:srgbClr val="BBE0E3"/>
            </a:solidFill>
          </a:ln>
        </p:spPr>
      </p:pic>
    </p:spTree>
    <p:extLst>
      <p:ext uri="{BB962C8B-B14F-4D97-AF65-F5344CB8AC3E}">
        <p14:creationId xmlns:p14="http://schemas.microsoft.com/office/powerpoint/2010/main" val="239000026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32"/>
          <p:cNvSpPr>
            <a:spLocks noGrp="1"/>
          </p:cNvSpPr>
          <p:nvPr>
            <p:ph type="title"/>
          </p:nvPr>
        </p:nvSpPr>
        <p:spPr>
          <a:xfrm>
            <a:off x="899598" y="44624"/>
            <a:ext cx="7313613" cy="868362"/>
          </a:xfrm>
          <a:solidFill>
            <a:srgbClr val="66FFCC"/>
          </a:solidFill>
        </p:spPr>
        <p:txBody>
          <a:bodyPr/>
          <a:lstStyle/>
          <a:p>
            <a:pPr algn="ctr"/>
            <a:r>
              <a:rPr lang="it-IT" dirty="0" smtClean="0"/>
              <a:t>MA QUANDO POSSIBILE:</a:t>
            </a:r>
            <a:endParaRPr lang="it-IT" dirty="0"/>
          </a:p>
        </p:txBody>
      </p:sp>
      <p:pic>
        <p:nvPicPr>
          <p:cNvPr id="4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-0003-100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t="23012" b="11730"/>
          <a:stretch/>
        </p:blipFill>
        <p:spPr>
          <a:xfrm>
            <a:off x="353368" y="1281336"/>
            <a:ext cx="8091262" cy="4475423"/>
          </a:xfrm>
          <a:prstGeom prst="rect">
            <a:avLst/>
          </a:prstGeom>
          <a:ln>
            <a:solidFill>
              <a:srgbClr val="BBE0E3"/>
            </a:solidFill>
          </a:ln>
        </p:spPr>
      </p:pic>
    </p:spTree>
    <p:extLst>
      <p:ext uri="{BB962C8B-B14F-4D97-AF65-F5344CB8AC3E}">
        <p14:creationId xmlns:p14="http://schemas.microsoft.com/office/powerpoint/2010/main" val="4232666039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32"/>
          <p:cNvSpPr>
            <a:spLocks noGrp="1"/>
          </p:cNvSpPr>
          <p:nvPr>
            <p:ph type="title"/>
          </p:nvPr>
        </p:nvSpPr>
        <p:spPr>
          <a:xfrm>
            <a:off x="899598" y="44624"/>
            <a:ext cx="7313613" cy="868362"/>
          </a:xfrm>
          <a:solidFill>
            <a:srgbClr val="66FFCC"/>
          </a:solidFill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MA QUANDO POSSIBILE: MONOCOMPARTIMENTALI</a:t>
            </a:r>
            <a:endParaRPr lang="it-IT" dirty="0"/>
          </a:p>
        </p:txBody>
      </p:sp>
      <p:pic>
        <p:nvPicPr>
          <p:cNvPr id="4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 descr="IM-0001-0001 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" t="4855" r="9086" b="27730"/>
          <a:stretch/>
        </p:blipFill>
        <p:spPr>
          <a:xfrm>
            <a:off x="1259632" y="1370360"/>
            <a:ext cx="6735335" cy="5112568"/>
          </a:xfrm>
          <a:prstGeom prst="rect">
            <a:avLst/>
          </a:prstGeom>
          <a:ln>
            <a:solidFill>
              <a:srgbClr val="BBE0E3"/>
            </a:solidFill>
          </a:ln>
        </p:spPr>
      </p:pic>
    </p:spTree>
    <p:extLst>
      <p:ext uri="{BB962C8B-B14F-4D97-AF65-F5344CB8AC3E}">
        <p14:creationId xmlns:p14="http://schemas.microsoft.com/office/powerpoint/2010/main" val="2425047327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32"/>
          <p:cNvSpPr>
            <a:spLocks noGrp="1"/>
          </p:cNvSpPr>
          <p:nvPr>
            <p:ph type="title"/>
          </p:nvPr>
        </p:nvSpPr>
        <p:spPr>
          <a:xfrm>
            <a:off x="899598" y="44624"/>
            <a:ext cx="7313613" cy="868362"/>
          </a:xfrm>
          <a:solidFill>
            <a:srgbClr val="66FFCC"/>
          </a:solidFill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MA QUANDO POSSIBILE: MONOCOMPARTIMENTALI</a:t>
            </a:r>
            <a:endParaRPr lang="it-IT" dirty="0"/>
          </a:p>
        </p:txBody>
      </p:sp>
      <p:pic>
        <p:nvPicPr>
          <p:cNvPr id="4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thumb_IMG_9479_102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59"/>
          <a:stretch/>
        </p:blipFill>
        <p:spPr>
          <a:xfrm>
            <a:off x="3419876" y="1436779"/>
            <a:ext cx="5688632" cy="3397840"/>
          </a:xfrm>
          <a:prstGeom prst="rect">
            <a:avLst/>
          </a:prstGeom>
          <a:ln>
            <a:solidFill>
              <a:srgbClr val="BBE0E3"/>
            </a:solidFill>
          </a:ln>
        </p:spPr>
      </p:pic>
      <p:pic>
        <p:nvPicPr>
          <p:cNvPr id="6" name="Immagine 5" descr="thumb_IMG_9483_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36779"/>
            <a:ext cx="3168352" cy="4224469"/>
          </a:xfrm>
          <a:prstGeom prst="rect">
            <a:avLst/>
          </a:prstGeom>
          <a:ln>
            <a:solidFill>
              <a:srgbClr val="BBE0E3"/>
            </a:solidFill>
          </a:ln>
        </p:spPr>
      </p:pic>
    </p:spTree>
    <p:extLst>
      <p:ext uri="{BB962C8B-B14F-4D97-AF65-F5344CB8AC3E}">
        <p14:creationId xmlns:p14="http://schemas.microsoft.com/office/powerpoint/2010/main" val="2956230294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O NOSTRO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thumb_IMG_9481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0" y="2060848"/>
            <a:ext cx="3744416" cy="2808312"/>
          </a:xfrm>
          <a:prstGeom prst="rect">
            <a:avLst/>
          </a:prstGeom>
          <a:ln>
            <a:solidFill>
              <a:srgbClr val="BBE0E3"/>
            </a:solidFill>
          </a:ln>
        </p:spPr>
      </p:pic>
      <p:pic>
        <p:nvPicPr>
          <p:cNvPr id="3" name="Immagine 2" descr="thumb_IMG_9482_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21" y="1289968"/>
            <a:ext cx="4992555" cy="3744416"/>
          </a:xfrm>
          <a:prstGeom prst="rect">
            <a:avLst/>
          </a:prstGeom>
          <a:ln>
            <a:solidFill>
              <a:srgbClr val="BBE0E3"/>
            </a:solidFill>
          </a:ln>
        </p:spPr>
      </p:pic>
      <p:sp>
        <p:nvSpPr>
          <p:cNvPr id="7" name="Titolo 32"/>
          <p:cNvSpPr txBox="1">
            <a:spLocks/>
          </p:cNvSpPr>
          <p:nvPr/>
        </p:nvSpPr>
        <p:spPr bwMode="auto">
          <a:xfrm>
            <a:off x="899598" y="44624"/>
            <a:ext cx="7313613" cy="868362"/>
          </a:xfrm>
          <a:prstGeom prst="rect">
            <a:avLst/>
          </a:prstGeom>
          <a:solidFill>
            <a:srgbClr val="66FFCC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  <a:normAutofit fontScale="90000" lnSpcReduction="20000"/>
          </a:bodyPr>
          <a:lstStyle>
            <a:lvl1pPr marL="39688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  <a:sym typeface="Arial" charset="0"/>
              </a:defRPr>
            </a:lvl1pPr>
            <a:lvl2pPr marL="396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396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396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396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968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540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4112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684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r>
              <a:rPr lang="it-IT" dirty="0" smtClean="0"/>
              <a:t>MA QUANDO POSSIBILE: MONOCOMPARTIMENTALI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0630076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331642" y="2913906"/>
            <a:ext cx="6336704" cy="3539430"/>
          </a:xfrm>
          <a:prstGeom prst="rect">
            <a:avLst/>
          </a:prstGeom>
          <a:solidFill>
            <a:srgbClr val="9BBB59"/>
          </a:solidFill>
          <a:ln>
            <a:solidFill>
              <a:srgbClr val="9BBB5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latin typeface="Arial"/>
                <a:cs typeface="Arial"/>
              </a:rPr>
              <a:t>“</a:t>
            </a:r>
            <a:r>
              <a:rPr lang="it-IT" sz="4000" dirty="0" err="1" smtClean="0">
                <a:latin typeface="Arial"/>
                <a:cs typeface="Arial"/>
              </a:rPr>
              <a:t>Behind</a:t>
            </a:r>
            <a:r>
              <a:rPr lang="it-IT" sz="4000" dirty="0" smtClean="0">
                <a:latin typeface="Arial"/>
                <a:cs typeface="Arial"/>
              </a:rPr>
              <a:t> </a:t>
            </a:r>
            <a:r>
              <a:rPr lang="it-IT" sz="4000" dirty="0" err="1" smtClean="0">
                <a:latin typeface="Arial"/>
                <a:cs typeface="Arial"/>
              </a:rPr>
              <a:t>every</a:t>
            </a:r>
            <a:r>
              <a:rPr lang="it-IT" sz="4000" dirty="0" smtClean="0">
                <a:latin typeface="Arial"/>
                <a:cs typeface="Arial"/>
              </a:rPr>
              <a:t> </a:t>
            </a:r>
            <a:r>
              <a:rPr lang="it-IT" sz="4000" dirty="0" err="1" smtClean="0">
                <a:latin typeface="Arial"/>
                <a:cs typeface="Arial"/>
              </a:rPr>
              <a:t>tecnique</a:t>
            </a:r>
            <a:r>
              <a:rPr lang="it-IT" sz="4000" dirty="0" smtClean="0">
                <a:latin typeface="Arial"/>
                <a:cs typeface="Arial"/>
              </a:rPr>
              <a:t> </a:t>
            </a:r>
          </a:p>
          <a:p>
            <a:pPr algn="ctr"/>
            <a:r>
              <a:rPr lang="it-IT" sz="4000" dirty="0">
                <a:latin typeface="Arial"/>
                <a:cs typeface="Arial"/>
              </a:rPr>
              <a:t>a</a:t>
            </a:r>
            <a:r>
              <a:rPr lang="it-IT" sz="4000" dirty="0" smtClean="0">
                <a:latin typeface="Arial"/>
                <a:cs typeface="Arial"/>
              </a:rPr>
              <a:t>nd </a:t>
            </a:r>
            <a:r>
              <a:rPr lang="it-IT" sz="4000" dirty="0" err="1" smtClean="0">
                <a:latin typeface="Arial"/>
                <a:cs typeface="Arial"/>
              </a:rPr>
              <a:t>every</a:t>
            </a:r>
            <a:r>
              <a:rPr lang="it-IT" sz="4000" dirty="0" smtClean="0">
                <a:latin typeface="Arial"/>
                <a:cs typeface="Arial"/>
              </a:rPr>
              <a:t> design </a:t>
            </a:r>
          </a:p>
          <a:p>
            <a:pPr algn="ctr"/>
            <a:r>
              <a:rPr lang="it-IT" sz="4000" dirty="0" err="1" smtClean="0">
                <a:latin typeface="Arial"/>
                <a:cs typeface="Arial"/>
              </a:rPr>
              <a:t>there</a:t>
            </a:r>
            <a:r>
              <a:rPr lang="it-IT" sz="4000" dirty="0" smtClean="0">
                <a:latin typeface="Arial"/>
                <a:cs typeface="Arial"/>
              </a:rPr>
              <a:t> are </a:t>
            </a:r>
          </a:p>
          <a:p>
            <a:pPr algn="ctr"/>
            <a:r>
              <a:rPr lang="it-IT" sz="4000" dirty="0" err="1" smtClean="0">
                <a:latin typeface="Arial"/>
                <a:cs typeface="Arial"/>
              </a:rPr>
              <a:t>choices</a:t>
            </a:r>
            <a:r>
              <a:rPr lang="it-IT" sz="4000" dirty="0" smtClean="0">
                <a:latin typeface="Arial"/>
                <a:cs typeface="Arial"/>
              </a:rPr>
              <a:t> and </a:t>
            </a:r>
            <a:r>
              <a:rPr lang="it-IT" sz="4000" dirty="0" err="1" smtClean="0">
                <a:latin typeface="Arial"/>
                <a:cs typeface="Arial"/>
              </a:rPr>
              <a:t>compromises</a:t>
            </a:r>
            <a:r>
              <a:rPr lang="it-IT" sz="4000" dirty="0" smtClean="0">
                <a:latin typeface="Arial"/>
                <a:cs typeface="Arial"/>
              </a:rPr>
              <a:t>”</a:t>
            </a:r>
            <a:r>
              <a:rPr lang="it-IT" sz="3200" i="1" dirty="0" smtClean="0">
                <a:latin typeface="Arial"/>
                <a:cs typeface="Arial"/>
              </a:rPr>
              <a:t>                                       </a:t>
            </a:r>
          </a:p>
          <a:p>
            <a:pPr algn="ctr"/>
            <a:endParaRPr lang="it-IT" sz="3200" i="1" dirty="0" smtClean="0">
              <a:latin typeface="Arial"/>
              <a:cs typeface="Arial"/>
            </a:endParaRPr>
          </a:p>
          <a:p>
            <a:pPr algn="ctr"/>
            <a:r>
              <a:rPr lang="it-IT" sz="3200" i="1" dirty="0" smtClean="0">
                <a:latin typeface="Arial"/>
                <a:cs typeface="Arial"/>
              </a:rPr>
              <a:t>John </a:t>
            </a:r>
            <a:r>
              <a:rPr lang="it-IT" sz="3200" i="1" dirty="0" err="1" smtClean="0">
                <a:latin typeface="Arial"/>
                <a:cs typeface="Arial"/>
              </a:rPr>
              <a:t>Insall</a:t>
            </a:r>
            <a:endParaRPr lang="it-IT" sz="3200" i="1" dirty="0" smtClean="0">
              <a:latin typeface="Arial"/>
              <a:cs typeface="Arial"/>
            </a:endParaRPr>
          </a:p>
        </p:txBody>
      </p:sp>
      <p:pic>
        <p:nvPicPr>
          <p:cNvPr id="82946" name="Picture 2" descr="http://www.iskinstitute.com/images/drins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0019" y="2888"/>
            <a:ext cx="1779243" cy="3210088"/>
          </a:xfrm>
          <a:prstGeom prst="rect">
            <a:avLst/>
          </a:prstGeom>
          <a:noFill/>
          <a:ln>
            <a:solidFill>
              <a:srgbClr val="BBE0E3"/>
            </a:solidFill>
          </a:ln>
        </p:spPr>
      </p:pic>
      <p:pic>
        <p:nvPicPr>
          <p:cNvPr id="82948" name="Picture 4" descr="http://www.maitrise-orthop.com/photos/35/_rencontre_217/photoins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00" y="12880"/>
            <a:ext cx="1680617" cy="3207995"/>
          </a:xfrm>
          <a:prstGeom prst="rect">
            <a:avLst/>
          </a:prstGeom>
          <a:noFill/>
          <a:ln>
            <a:solidFill>
              <a:srgbClr val="BBE0E3"/>
            </a:solidFill>
          </a:ln>
        </p:spPr>
      </p:pic>
      <p:pic>
        <p:nvPicPr>
          <p:cNvPr id="11" name="Picture 5" descr="LOGO NOSTRO 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4863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LOGO NOSTRO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66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32"/>
          <p:cNvSpPr txBox="1">
            <a:spLocks/>
          </p:cNvSpPr>
          <p:nvPr/>
        </p:nvSpPr>
        <p:spPr bwMode="auto">
          <a:xfrm>
            <a:off x="1600200" y="304800"/>
            <a:ext cx="3905607" cy="812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  <a:normAutofit fontScale="82500" lnSpcReduction="20000"/>
          </a:bodyPr>
          <a:lstStyle>
            <a:lvl1pPr marL="39688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  <a:sym typeface="Arial" charset="0"/>
              </a:defRPr>
            </a:lvl1pPr>
            <a:lvl2pPr marL="396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396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396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396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968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540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4112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6848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r>
              <a:rPr lang="it-IT" dirty="0" smtClean="0"/>
              <a:t>GRAZIE </a:t>
            </a:r>
            <a:r>
              <a:rPr lang="it-IT" dirty="0" err="1" smtClean="0"/>
              <a:t>alessandro@tripodo.net</a:t>
            </a:r>
            <a:endParaRPr lang="it-IT" dirty="0"/>
          </a:p>
        </p:txBody>
      </p:sp>
      <p:pic>
        <p:nvPicPr>
          <p:cNvPr id="3" name="Immagine 2" descr="stretto_messin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3" y="1711536"/>
            <a:ext cx="7382150" cy="4909130"/>
          </a:xfrm>
          <a:prstGeom prst="rect">
            <a:avLst/>
          </a:prstGeom>
          <a:ln>
            <a:solidFill>
              <a:srgbClr val="66FF66"/>
            </a:solidFill>
          </a:ln>
        </p:spPr>
      </p:pic>
      <p:pic>
        <p:nvPicPr>
          <p:cNvPr id="5" name="Immagine 4" descr="sicilia-cop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213" y="84640"/>
            <a:ext cx="2621599" cy="1526602"/>
          </a:xfrm>
          <a:prstGeom prst="rect">
            <a:avLst/>
          </a:prstGeom>
          <a:solidFill>
            <a:srgbClr val="66FF66"/>
          </a:solidFill>
          <a:ln>
            <a:solidFill>
              <a:srgbClr val="66FF66"/>
            </a:solidFill>
          </a:ln>
        </p:spPr>
      </p:pic>
    </p:spTree>
    <p:extLst>
      <p:ext uri="{BB962C8B-B14F-4D97-AF65-F5344CB8AC3E}">
        <p14:creationId xmlns:p14="http://schemas.microsoft.com/office/powerpoint/2010/main" val="5443801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5"/>
          <p:cNvSpPr>
            <a:spLocks noGrp="1" noChangeArrowheads="1"/>
          </p:cNvSpPr>
          <p:nvPr>
            <p:ph type="title"/>
          </p:nvPr>
        </p:nvSpPr>
        <p:spPr>
          <a:xfrm>
            <a:off x="431539" y="125507"/>
            <a:ext cx="7964974" cy="505544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3200" b="1" dirty="0" err="1" smtClean="0">
                <a:solidFill>
                  <a:srgbClr val="F2F2F2"/>
                </a:solidFill>
                <a:latin typeface="Arial" charset="0"/>
              </a:rPr>
              <a:t>Chiave</a:t>
            </a:r>
            <a:r>
              <a:rPr lang="en-US" sz="3200" b="1" dirty="0" smtClean="0">
                <a:solidFill>
                  <a:srgbClr val="F2F2F2"/>
                </a:solidFill>
                <a:latin typeface="Arial" charset="0"/>
              </a:rPr>
              <a:t> </a:t>
            </a:r>
            <a:r>
              <a:rPr lang="en-US" sz="3200" b="1" dirty="0" err="1" smtClean="0">
                <a:solidFill>
                  <a:srgbClr val="F2F2F2"/>
                </a:solidFill>
                <a:latin typeface="Arial" charset="0"/>
              </a:rPr>
              <a:t>della</a:t>
            </a:r>
            <a:r>
              <a:rPr lang="en-US" sz="3200" b="1" dirty="0" smtClean="0">
                <a:solidFill>
                  <a:srgbClr val="F2F2F2"/>
                </a:solidFill>
                <a:latin typeface="Arial" charset="0"/>
              </a:rPr>
              <a:t> </a:t>
            </a:r>
            <a:r>
              <a:rPr lang="en-US" sz="3200" b="1" dirty="0" err="1" smtClean="0">
                <a:solidFill>
                  <a:srgbClr val="F2F2F2"/>
                </a:solidFill>
                <a:latin typeface="Arial" charset="0"/>
              </a:rPr>
              <a:t>durata</a:t>
            </a:r>
            <a:r>
              <a:rPr lang="en-US" sz="3200" b="1" dirty="0" smtClean="0">
                <a:solidFill>
                  <a:srgbClr val="F2F2F2"/>
                </a:solidFill>
                <a:latin typeface="Arial" charset="0"/>
              </a:rPr>
              <a:t> </a:t>
            </a:r>
            <a:r>
              <a:rPr lang="en-US" sz="3200" b="1" dirty="0" err="1" smtClean="0">
                <a:solidFill>
                  <a:srgbClr val="F2F2F2"/>
                </a:solidFill>
                <a:latin typeface="Arial" charset="0"/>
              </a:rPr>
              <a:t>nel</a:t>
            </a:r>
            <a:r>
              <a:rPr lang="en-US" sz="3200" b="1" dirty="0" smtClean="0">
                <a:solidFill>
                  <a:srgbClr val="F2F2F2"/>
                </a:solidFill>
                <a:latin typeface="Arial" charset="0"/>
              </a:rPr>
              <a:t> tempo:</a:t>
            </a:r>
            <a:endParaRPr lang="en-US" sz="3200" b="1" dirty="0">
              <a:solidFill>
                <a:srgbClr val="F2F2F2"/>
              </a:solidFill>
              <a:latin typeface="Arial" charset="0"/>
            </a:endParaRPr>
          </a:p>
        </p:txBody>
      </p:sp>
      <p:sp>
        <p:nvSpPr>
          <p:cNvPr id="66561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403648" y="764704"/>
            <a:ext cx="6117458" cy="2664296"/>
          </a:xfrm>
          <a:solidFill>
            <a:srgbClr val="9BBB59"/>
          </a:solidFill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n-US" dirty="0" err="1" smtClean="0">
                <a:latin typeface="Calibri" charset="0"/>
              </a:rPr>
              <a:t>Ripristinare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l’asse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meccanico</a:t>
            </a:r>
            <a:endParaRPr lang="en-US" dirty="0">
              <a:latin typeface="Calibri" charset="0"/>
            </a:endParaRPr>
          </a:p>
          <a:p>
            <a:pPr algn="just">
              <a:lnSpc>
                <a:spcPct val="90000"/>
              </a:lnSpc>
            </a:pPr>
            <a:r>
              <a:rPr lang="en-US" dirty="0" err="1" smtClean="0">
                <a:latin typeface="Calibri" charset="0"/>
              </a:rPr>
              <a:t>Ottimizzare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il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bilanciamento</a:t>
            </a:r>
            <a:r>
              <a:rPr lang="en-US" dirty="0" smtClean="0">
                <a:latin typeface="Calibri" charset="0"/>
              </a:rPr>
              <a:t>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n-US" dirty="0">
                <a:latin typeface="Calibri" charset="0"/>
              </a:rPr>
              <a:t>	</a:t>
            </a:r>
            <a:r>
              <a:rPr lang="en-US" dirty="0" smtClean="0">
                <a:latin typeface="Calibri" charset="0"/>
              </a:rPr>
              <a:t>in </a:t>
            </a:r>
            <a:r>
              <a:rPr lang="en-US" dirty="0" err="1" smtClean="0">
                <a:latin typeface="Calibri" charset="0"/>
              </a:rPr>
              <a:t>flessione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ed</a:t>
            </a:r>
            <a:r>
              <a:rPr lang="en-US" dirty="0" smtClean="0">
                <a:latin typeface="Calibri" charset="0"/>
              </a:rPr>
              <a:t> in </a:t>
            </a:r>
            <a:r>
              <a:rPr lang="en-US" dirty="0" err="1" smtClean="0">
                <a:latin typeface="Calibri" charset="0"/>
              </a:rPr>
              <a:t>estensione</a:t>
            </a:r>
            <a:endParaRPr lang="en-US" dirty="0" smtClean="0">
              <a:latin typeface="Calibri" charset="0"/>
            </a:endParaRPr>
          </a:p>
          <a:p>
            <a:pPr algn="just">
              <a:lnSpc>
                <a:spcPct val="90000"/>
              </a:lnSpc>
              <a:buFont typeface="Arial"/>
              <a:buChar char="•"/>
            </a:pPr>
            <a:r>
              <a:rPr lang="en-US" dirty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Ripristinare</a:t>
            </a:r>
            <a:r>
              <a:rPr lang="en-US" dirty="0" smtClean="0">
                <a:latin typeface="Calibri" charset="0"/>
              </a:rPr>
              <a:t> la </a:t>
            </a:r>
            <a:r>
              <a:rPr lang="en-US" dirty="0" err="1" smtClean="0">
                <a:latin typeface="Calibri" charset="0"/>
              </a:rPr>
              <a:t>cinematica</a:t>
            </a:r>
            <a:endParaRPr lang="en-US" dirty="0" smtClean="0">
              <a:latin typeface="Calibri" charset="0"/>
            </a:endParaRPr>
          </a:p>
          <a:p>
            <a:pPr algn="just">
              <a:lnSpc>
                <a:spcPct val="90000"/>
              </a:lnSpc>
              <a:buFont typeface="Arial"/>
              <a:buChar char="•"/>
            </a:pPr>
            <a:r>
              <a:rPr lang="en-US" dirty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Ottenere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ottimale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fissazione</a:t>
            </a:r>
            <a:endParaRPr lang="en-US" dirty="0" smtClean="0">
              <a:latin typeface="Calibri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endParaRPr lang="en-US" dirty="0">
              <a:latin typeface="Calibri" charset="0"/>
            </a:endParaRPr>
          </a:p>
        </p:txBody>
      </p:sp>
      <p:pic>
        <p:nvPicPr>
          <p:cNvPr id="66562" name="Picture 3" descr="knee mechanical axi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990" y="704005"/>
            <a:ext cx="1187624" cy="5820620"/>
          </a:xfrm>
          <a:prstGeom prst="rect">
            <a:avLst/>
          </a:prstGeom>
          <a:ln w="28575">
            <a:solidFill>
              <a:srgbClr val="F2F2F2"/>
            </a:solidFill>
            <a:miter lim="800000"/>
            <a:headEnd/>
            <a:tailEnd/>
          </a:ln>
        </p:spPr>
      </p:pic>
      <p:pic>
        <p:nvPicPr>
          <p:cNvPr id="66563" name="Picture 4" descr="flxcn_gap balanc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"/>
          <a:stretch>
            <a:fillRect/>
          </a:stretch>
        </p:blipFill>
        <p:spPr>
          <a:xfrm>
            <a:off x="2939457" y="3492708"/>
            <a:ext cx="3603252" cy="3325035"/>
          </a:xfrm>
          <a:prstGeom prst="rect">
            <a:avLst/>
          </a:prstGeom>
          <a:ln w="28575">
            <a:solidFill>
              <a:srgbClr val="F2F2F2"/>
            </a:solidFill>
            <a:miter lim="800000"/>
            <a:headEnd/>
            <a:tailEnd/>
          </a:ln>
        </p:spPr>
      </p:pic>
      <p:pic>
        <p:nvPicPr>
          <p:cNvPr id="7" name="image1.jpeg" descr="LOGO NOSTRO 004"/>
          <p:cNvPicPr/>
          <p:nvPr/>
        </p:nvPicPr>
        <p:blipFill>
          <a:blip r:embed="rId4">
            <a:extLst/>
          </a:blip>
          <a:srcRect l="40007" t="24437" r="35011" b="22282"/>
          <a:stretch>
            <a:fillRect/>
          </a:stretch>
        </p:blipFill>
        <p:spPr>
          <a:xfrm>
            <a:off x="8100392" y="5229200"/>
            <a:ext cx="936104" cy="1512168"/>
          </a:xfrm>
          <a:prstGeom prst="rect">
            <a:avLst/>
          </a:prstGeom>
          <a:ln>
            <a:solidFill>
              <a:srgbClr val="F2F2F2"/>
            </a:solidFill>
            <a:miter/>
          </a:ln>
        </p:spPr>
      </p:pic>
    </p:spTree>
    <p:extLst>
      <p:ext uri="{BB962C8B-B14F-4D97-AF65-F5344CB8AC3E}">
        <p14:creationId xmlns:p14="http://schemas.microsoft.com/office/powerpoint/2010/main" val="91854556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6"/>
          <p:cNvSpPr>
            <a:spLocks noGrp="1"/>
          </p:cNvSpPr>
          <p:nvPr>
            <p:ph type="title"/>
          </p:nvPr>
        </p:nvSpPr>
        <p:spPr>
          <a:xfrm>
            <a:off x="457200" y="472406"/>
            <a:ext cx="8229600" cy="868362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66FFCC"/>
                </a:solidFill>
                <a:latin typeface="Arial" charset="0"/>
              </a:rPr>
              <a:t>Coronal Alignment and Failure Rate</a:t>
            </a:r>
          </a:p>
        </p:txBody>
      </p:sp>
      <p:sp>
        <p:nvSpPr>
          <p:cNvPr id="9219" name="Content Placeholder 3"/>
          <p:cNvSpPr>
            <a:spLocks noGrp="1"/>
          </p:cNvSpPr>
          <p:nvPr>
            <p:ph type="body" sz="half" idx="1"/>
          </p:nvPr>
        </p:nvSpPr>
        <p:spPr>
          <a:xfrm>
            <a:off x="457207" y="1225550"/>
            <a:ext cx="8363266" cy="52705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Helvetica" pitchFamily="34" charset="0"/>
              </a:rPr>
              <a:t>Lower failure rate when mechanical alignment is restored</a:t>
            </a:r>
          </a:p>
          <a:p>
            <a:pPr algn="ctr" eaLnBrk="1" hangingPunct="1">
              <a:buFont typeface="Times" pitchFamily="18" charset="0"/>
              <a:buChar char="•"/>
              <a:defRPr/>
            </a:pPr>
            <a:endParaRPr lang="en-US" sz="2400" dirty="0" smtClean="0">
              <a:solidFill>
                <a:schemeClr val="bg1">
                  <a:lumMod val="95000"/>
                </a:schemeClr>
              </a:solidFill>
              <a:latin typeface="Calibri" pitchFamily="34" charset="0"/>
              <a:ea typeface="+mn-ea"/>
              <a:cs typeface="Helvetica" pitchFamily="34" charset="0"/>
            </a:endParaRPr>
          </a:p>
          <a:p>
            <a:pPr algn="ctr" eaLnBrk="1" hangingPunct="1">
              <a:buFont typeface="Times" pitchFamily="18" charset="0"/>
              <a:buChar char="•"/>
              <a:defRPr/>
            </a:pPr>
            <a:endParaRPr lang="en-US" sz="2400" dirty="0" smtClean="0">
              <a:solidFill>
                <a:schemeClr val="bg1">
                  <a:lumMod val="95000"/>
                </a:schemeClr>
              </a:solidFill>
              <a:latin typeface="Calibri" pitchFamily="34" charset="0"/>
              <a:ea typeface="+mn-ea"/>
              <a:cs typeface="Helvetica" pitchFamily="34" charset="0"/>
            </a:endParaRPr>
          </a:p>
          <a:p>
            <a:pPr algn="ctr" eaLnBrk="1" hangingPunct="1">
              <a:buFont typeface="Times" pitchFamily="18" charset="0"/>
              <a:buChar char="•"/>
              <a:defRPr/>
            </a:pPr>
            <a:endParaRPr lang="en-US" sz="2400" dirty="0" smtClean="0">
              <a:solidFill>
                <a:schemeClr val="bg1">
                  <a:lumMod val="95000"/>
                </a:schemeClr>
              </a:solidFill>
              <a:latin typeface="Calibri" pitchFamily="34" charset="0"/>
              <a:ea typeface="+mn-ea"/>
              <a:cs typeface="Helvetica" pitchFamily="34" charset="0"/>
            </a:endParaRPr>
          </a:p>
          <a:p>
            <a:pPr algn="ctr" eaLnBrk="1" hangingPunct="1">
              <a:buFont typeface="Times" pitchFamily="18" charset="0"/>
              <a:buChar char="•"/>
              <a:defRPr/>
            </a:pPr>
            <a:endParaRPr lang="en-US" sz="2400" dirty="0" smtClean="0">
              <a:solidFill>
                <a:schemeClr val="bg1">
                  <a:lumMod val="95000"/>
                </a:schemeClr>
              </a:solidFill>
              <a:latin typeface="Calibri" pitchFamily="34" charset="0"/>
              <a:ea typeface="+mn-ea"/>
              <a:cs typeface="Helvetica" pitchFamily="34" charset="0"/>
            </a:endParaRPr>
          </a:p>
          <a:p>
            <a:pPr algn="ctr" eaLnBrk="1" hangingPunct="1">
              <a:buFont typeface="Times" pitchFamily="18" charset="0"/>
              <a:buChar char="•"/>
              <a:defRPr/>
            </a:pPr>
            <a:endParaRPr lang="en-US" sz="2400" dirty="0" smtClean="0">
              <a:solidFill>
                <a:schemeClr val="bg1">
                  <a:lumMod val="95000"/>
                </a:schemeClr>
              </a:solidFill>
              <a:latin typeface="Calibri" pitchFamily="34" charset="0"/>
              <a:ea typeface="+mn-ea"/>
              <a:cs typeface="Helvetica" pitchFamily="34" charset="0"/>
            </a:endParaRPr>
          </a:p>
        </p:txBody>
      </p:sp>
      <p:sp>
        <p:nvSpPr>
          <p:cNvPr id="67587" name="TextBox 8"/>
          <p:cNvSpPr txBox="1">
            <a:spLocks noChangeArrowheads="1"/>
          </p:cNvSpPr>
          <p:nvPr/>
        </p:nvSpPr>
        <p:spPr bwMode="auto">
          <a:xfrm>
            <a:off x="3717925" y="3009900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it-IT" sz="18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75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38" y="1981200"/>
            <a:ext cx="5557837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Box 3"/>
          <p:cNvSpPr txBox="1">
            <a:spLocks noChangeArrowheads="1"/>
          </p:cNvSpPr>
          <p:nvPr/>
        </p:nvSpPr>
        <p:spPr bwMode="auto">
          <a:xfrm>
            <a:off x="2057400" y="5791200"/>
            <a:ext cx="480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66FFCC"/>
                </a:solidFill>
                <a:latin typeface="Calibri Light" charset="0"/>
                <a:ea typeface="MS PGothic" charset="0"/>
                <a:cs typeface="MS PGothic" charset="0"/>
              </a:rPr>
              <a:t>Ritter, et al: JBJS 93(A) 17, 2011</a:t>
            </a:r>
          </a:p>
        </p:txBody>
      </p:sp>
      <p:grpSp>
        <p:nvGrpSpPr>
          <p:cNvPr id="67590" name="Group 2"/>
          <p:cNvGrpSpPr>
            <a:grpSpLocks/>
          </p:cNvGrpSpPr>
          <p:nvPr/>
        </p:nvGrpSpPr>
        <p:grpSpPr bwMode="auto">
          <a:xfrm>
            <a:off x="6588131" y="1916113"/>
            <a:ext cx="2447925" cy="3279775"/>
            <a:chOff x="6588224" y="1916833"/>
            <a:chExt cx="2448000" cy="3279577"/>
          </a:xfrm>
        </p:grpSpPr>
        <p:sp>
          <p:nvSpPr>
            <p:cNvPr id="67591" name="Cloud Callout 7"/>
            <p:cNvSpPr>
              <a:spLocks noChangeArrowheads="1"/>
            </p:cNvSpPr>
            <p:nvPr/>
          </p:nvSpPr>
          <p:spPr bwMode="auto">
            <a:xfrm>
              <a:off x="6588224" y="1916833"/>
              <a:ext cx="2448000" cy="3279577"/>
            </a:xfrm>
            <a:prstGeom prst="cloudCallout">
              <a:avLst>
                <a:gd name="adj1" fmla="val 20292"/>
                <a:gd name="adj2" fmla="val 67435"/>
              </a:avLst>
            </a:prstGeom>
            <a:solidFill>
              <a:srgbClr val="ABE9FF">
                <a:alpha val="7294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de-CH" sz="2000">
                <a:solidFill>
                  <a:schemeClr val="bg1">
                    <a:lumMod val="95000"/>
                  </a:schemeClr>
                </a:solidFill>
                <a:latin typeface="Calibri" charset="0"/>
              </a:endParaRPr>
            </a:p>
            <a:p>
              <a:endParaRPr lang="de-CH" sz="2000">
                <a:solidFill>
                  <a:schemeClr val="bg1">
                    <a:lumMod val="95000"/>
                  </a:schemeClr>
                </a:solidFill>
                <a:latin typeface="Calibri" charset="0"/>
              </a:endParaRPr>
            </a:p>
            <a:p>
              <a:endParaRPr lang="de-CH" sz="2000">
                <a:solidFill>
                  <a:schemeClr val="bg1">
                    <a:lumMod val="95000"/>
                  </a:schemeClr>
                </a:solidFill>
                <a:latin typeface="Calibri" charset="0"/>
              </a:endParaRPr>
            </a:p>
            <a:p>
              <a:endParaRPr lang="de-CH" sz="2000">
                <a:solidFill>
                  <a:schemeClr val="bg1">
                    <a:lumMod val="95000"/>
                  </a:schemeClr>
                </a:solidFill>
                <a:latin typeface="Calibri" charset="0"/>
              </a:endParaRPr>
            </a:p>
            <a:p>
              <a:endParaRPr lang="de-CH" sz="2000">
                <a:solidFill>
                  <a:schemeClr val="bg1">
                    <a:lumMod val="95000"/>
                  </a:schemeClr>
                </a:solidFill>
                <a:latin typeface="Calibri" charset="0"/>
              </a:endParaRPr>
            </a:p>
            <a:p>
              <a:endParaRPr lang="de-CH" sz="2000">
                <a:solidFill>
                  <a:schemeClr val="bg1">
                    <a:lumMod val="95000"/>
                  </a:schemeClr>
                </a:solidFill>
                <a:latin typeface="Calibri" charset="0"/>
              </a:endParaRPr>
            </a:p>
            <a:p>
              <a:endParaRPr lang="en-US" sz="2000">
                <a:solidFill>
                  <a:schemeClr val="bg1">
                    <a:lumMod val="95000"/>
                  </a:schemeClr>
                </a:solidFill>
                <a:latin typeface="Calibri" charset="0"/>
              </a:endParaRPr>
            </a:p>
          </p:txBody>
        </p:sp>
        <p:sp>
          <p:nvSpPr>
            <p:cNvPr id="67592" name="TextBox 8"/>
            <p:cNvSpPr txBox="1">
              <a:spLocks noChangeArrowheads="1"/>
            </p:cNvSpPr>
            <p:nvPr/>
          </p:nvSpPr>
          <p:spPr bwMode="auto">
            <a:xfrm>
              <a:off x="6804248" y="2708920"/>
              <a:ext cx="2160240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i="1">
                  <a:solidFill>
                    <a:schemeClr val="bg1">
                      <a:lumMod val="95000"/>
                    </a:schemeClr>
                  </a:solidFill>
                  <a:latin typeface="Calibri" charset="0"/>
                </a:rPr>
                <a:t>The more we fail to restore neutral alignment, the higher revision rate is expected.</a:t>
              </a:r>
            </a:p>
          </p:txBody>
        </p:sp>
      </p:grpSp>
      <p:pic>
        <p:nvPicPr>
          <p:cNvPr id="10" name="image1.jpeg" descr="LOGO NOSTRO 004"/>
          <p:cNvPicPr/>
          <p:nvPr/>
        </p:nvPicPr>
        <p:blipFill>
          <a:blip r:embed="rId4">
            <a:extLst/>
          </a:blip>
          <a:srcRect l="40007" t="24437" r="35011" b="22282"/>
          <a:stretch>
            <a:fillRect/>
          </a:stretch>
        </p:blipFill>
        <p:spPr>
          <a:xfrm>
            <a:off x="35496" y="4968582"/>
            <a:ext cx="1172813" cy="1844794"/>
          </a:xfrm>
          <a:prstGeom prst="rect">
            <a:avLst/>
          </a:prstGeom>
          <a:ln>
            <a:solidFill>
              <a:srgbClr val="F2F2F2"/>
            </a:solidFill>
            <a:miter/>
          </a:ln>
        </p:spPr>
      </p:pic>
      <p:sp>
        <p:nvSpPr>
          <p:cNvPr id="14" name="Rectangle 5"/>
          <p:cNvSpPr txBox="1">
            <a:spLocks noChangeArrowheads="1"/>
          </p:cNvSpPr>
          <p:nvPr/>
        </p:nvSpPr>
        <p:spPr bwMode="auto">
          <a:xfrm>
            <a:off x="715122" y="127473"/>
            <a:ext cx="7971678" cy="5055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Ripristinare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l’asse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meccanico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5020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6"/>
          <p:cNvSpPr>
            <a:spLocks noGrp="1"/>
          </p:cNvSpPr>
          <p:nvPr>
            <p:ph type="title"/>
          </p:nvPr>
        </p:nvSpPr>
        <p:spPr>
          <a:xfrm>
            <a:off x="457200" y="544414"/>
            <a:ext cx="8229600" cy="868362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66FFCC"/>
                </a:solidFill>
                <a:latin typeface="Arial" charset="0"/>
              </a:rPr>
              <a:t>Sagittal Alignment and Function</a:t>
            </a:r>
          </a:p>
        </p:txBody>
      </p:sp>
      <p:sp>
        <p:nvSpPr>
          <p:cNvPr id="69634" name="TextBox 8"/>
          <p:cNvSpPr txBox="1">
            <a:spLocks noChangeArrowheads="1"/>
          </p:cNvSpPr>
          <p:nvPr/>
        </p:nvSpPr>
        <p:spPr bwMode="auto">
          <a:xfrm>
            <a:off x="3717925" y="3009900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it-IT" sz="1800">
              <a:solidFill>
                <a:srgbClr val="000000"/>
              </a:solidFill>
            </a:endParaRPr>
          </a:p>
        </p:txBody>
      </p:sp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2057400" y="5877503"/>
            <a:ext cx="480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 err="1">
                <a:solidFill>
                  <a:srgbClr val="66FFCC"/>
                </a:solidFill>
                <a:latin typeface="Calibri Light" charset="0"/>
                <a:ea typeface="MS PGothic" charset="0"/>
                <a:cs typeface="MS PGothic" charset="0"/>
              </a:rPr>
              <a:t>Bellemans</a:t>
            </a:r>
            <a:r>
              <a:rPr lang="en-US" sz="1600" dirty="0">
                <a:solidFill>
                  <a:srgbClr val="66FFCC"/>
                </a:solidFill>
                <a:latin typeface="Calibri Light" charset="0"/>
                <a:ea typeface="MS PGothic" charset="0"/>
                <a:cs typeface="MS PGothic" charset="0"/>
              </a:rPr>
              <a:t> et al., 2005</a:t>
            </a:r>
          </a:p>
        </p:txBody>
      </p:sp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57338"/>
            <a:ext cx="5830887" cy="430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9637" name="Oval 11"/>
          <p:cNvSpPr>
            <a:spLocks noChangeArrowheads="1"/>
          </p:cNvSpPr>
          <p:nvPr/>
        </p:nvSpPr>
        <p:spPr bwMode="auto">
          <a:xfrm>
            <a:off x="2124081" y="2889250"/>
            <a:ext cx="1439863" cy="433388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pPr algn="ctr"/>
            <a:endParaRPr lang="it-IT" sz="2000"/>
          </a:p>
        </p:txBody>
      </p:sp>
      <p:sp>
        <p:nvSpPr>
          <p:cNvPr id="69638" name="Oval 12"/>
          <p:cNvSpPr>
            <a:spLocks noChangeArrowheads="1"/>
          </p:cNvSpPr>
          <p:nvPr/>
        </p:nvSpPr>
        <p:spPr bwMode="auto">
          <a:xfrm>
            <a:off x="4787900" y="2205038"/>
            <a:ext cx="1119188" cy="431800"/>
          </a:xfrm>
          <a:prstGeom prst="ellipse">
            <a:avLst/>
          </a:prstGeom>
          <a:noFill/>
          <a:ln w="28575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pPr algn="ctr"/>
            <a:endParaRPr lang="it-IT" sz="2000"/>
          </a:p>
        </p:txBody>
      </p:sp>
      <p:sp>
        <p:nvSpPr>
          <p:cNvPr id="69639" name="Oval 13"/>
          <p:cNvSpPr>
            <a:spLocks noChangeArrowheads="1"/>
          </p:cNvSpPr>
          <p:nvPr/>
        </p:nvSpPr>
        <p:spPr bwMode="auto">
          <a:xfrm>
            <a:off x="5348288" y="2133600"/>
            <a:ext cx="1887537" cy="431800"/>
          </a:xfrm>
          <a:prstGeom prst="ellipse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pPr algn="ctr"/>
            <a:endParaRPr lang="it-IT" sz="2000">
              <a:solidFill>
                <a:srgbClr val="0070C0"/>
              </a:solidFill>
            </a:endParaRPr>
          </a:p>
        </p:txBody>
      </p:sp>
      <p:sp>
        <p:nvSpPr>
          <p:cNvPr id="69640" name="TextBox 14"/>
          <p:cNvSpPr txBox="1">
            <a:spLocks noChangeArrowheads="1"/>
          </p:cNvSpPr>
          <p:nvPr/>
        </p:nvSpPr>
        <p:spPr bwMode="auto">
          <a:xfrm>
            <a:off x="2211388" y="2241550"/>
            <a:ext cx="1784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CH" sz="1800">
                <a:solidFill>
                  <a:srgbClr val="D1620F"/>
                </a:solidFill>
              </a:rPr>
              <a:t>target slope 0°</a:t>
            </a:r>
            <a:endParaRPr lang="en-US" sz="1800">
              <a:solidFill>
                <a:srgbClr val="D1620F"/>
              </a:solidFill>
            </a:endParaRPr>
          </a:p>
        </p:txBody>
      </p:sp>
      <p:sp>
        <p:nvSpPr>
          <p:cNvPr id="69641" name="TextBox 15"/>
          <p:cNvSpPr txBox="1">
            <a:spLocks noChangeArrowheads="1"/>
          </p:cNvSpPr>
          <p:nvPr/>
        </p:nvSpPr>
        <p:spPr bwMode="auto">
          <a:xfrm>
            <a:off x="3900798" y="1571154"/>
            <a:ext cx="1784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CH" sz="1800" b="1" dirty="0" err="1">
                <a:solidFill>
                  <a:srgbClr val="00B050"/>
                </a:solidFill>
              </a:rPr>
              <a:t>target</a:t>
            </a:r>
            <a:r>
              <a:rPr lang="de-CH" sz="1800" b="1" dirty="0">
                <a:solidFill>
                  <a:srgbClr val="00B050"/>
                </a:solidFill>
              </a:rPr>
              <a:t> </a:t>
            </a:r>
            <a:r>
              <a:rPr lang="de-CH" sz="1800" b="1" dirty="0" err="1">
                <a:solidFill>
                  <a:srgbClr val="00B050"/>
                </a:solidFill>
              </a:rPr>
              <a:t>slope</a:t>
            </a:r>
            <a:r>
              <a:rPr lang="de-CH" sz="1800" b="1" dirty="0">
                <a:solidFill>
                  <a:srgbClr val="00B050"/>
                </a:solidFill>
              </a:rPr>
              <a:t> 4°</a:t>
            </a:r>
            <a:endParaRPr lang="en-US" sz="1800" b="1" dirty="0">
              <a:solidFill>
                <a:srgbClr val="00B050"/>
              </a:solidFill>
            </a:endParaRPr>
          </a:p>
        </p:txBody>
      </p:sp>
      <p:sp>
        <p:nvSpPr>
          <p:cNvPr id="69642" name="TextBox 16"/>
          <p:cNvSpPr txBox="1">
            <a:spLocks noChangeArrowheads="1"/>
          </p:cNvSpPr>
          <p:nvPr/>
        </p:nvSpPr>
        <p:spPr bwMode="auto">
          <a:xfrm>
            <a:off x="5637153" y="1581996"/>
            <a:ext cx="1784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CH" sz="1800" b="1" dirty="0" err="1">
                <a:solidFill>
                  <a:srgbClr val="0070C0"/>
                </a:solidFill>
              </a:rPr>
              <a:t>target</a:t>
            </a:r>
            <a:r>
              <a:rPr lang="de-CH" sz="1800" b="1" dirty="0">
                <a:solidFill>
                  <a:srgbClr val="0070C0"/>
                </a:solidFill>
              </a:rPr>
              <a:t> </a:t>
            </a:r>
            <a:r>
              <a:rPr lang="de-CH" sz="1800" b="1" dirty="0" err="1">
                <a:solidFill>
                  <a:srgbClr val="0070C0"/>
                </a:solidFill>
              </a:rPr>
              <a:t>slope</a:t>
            </a:r>
            <a:r>
              <a:rPr lang="de-CH" sz="1800" b="1" dirty="0">
                <a:solidFill>
                  <a:srgbClr val="0070C0"/>
                </a:solidFill>
              </a:rPr>
              <a:t> 7°</a:t>
            </a:r>
            <a:endParaRPr lang="en-US" sz="1800" b="1" dirty="0">
              <a:solidFill>
                <a:srgbClr val="0070C0"/>
              </a:solidFill>
            </a:endParaRPr>
          </a:p>
        </p:txBody>
      </p:sp>
      <p:grpSp>
        <p:nvGrpSpPr>
          <p:cNvPr id="69643" name="Group 18"/>
          <p:cNvGrpSpPr>
            <a:grpSpLocks/>
          </p:cNvGrpSpPr>
          <p:nvPr/>
        </p:nvGrpSpPr>
        <p:grpSpPr bwMode="auto">
          <a:xfrm>
            <a:off x="7133700" y="1916113"/>
            <a:ext cx="2025650" cy="3279775"/>
            <a:chOff x="6588224" y="1916833"/>
            <a:chExt cx="2448000" cy="2169798"/>
          </a:xfrm>
        </p:grpSpPr>
        <p:sp>
          <p:nvSpPr>
            <p:cNvPr id="69644" name="Cloud Callout 19"/>
            <p:cNvSpPr>
              <a:spLocks noChangeArrowheads="1"/>
            </p:cNvSpPr>
            <p:nvPr/>
          </p:nvSpPr>
          <p:spPr bwMode="auto">
            <a:xfrm>
              <a:off x="6588224" y="1916833"/>
              <a:ext cx="2448000" cy="2169798"/>
            </a:xfrm>
            <a:prstGeom prst="cloudCallout">
              <a:avLst>
                <a:gd name="adj1" fmla="val 20292"/>
                <a:gd name="adj2" fmla="val 67435"/>
              </a:avLst>
            </a:prstGeom>
            <a:solidFill>
              <a:srgbClr val="ABE9FF">
                <a:alpha val="7294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de-CH" sz="2000">
                <a:solidFill>
                  <a:schemeClr val="bg1">
                    <a:lumMod val="95000"/>
                  </a:schemeClr>
                </a:solidFill>
              </a:endParaRPr>
            </a:p>
            <a:p>
              <a:endParaRPr lang="de-CH" sz="2000">
                <a:solidFill>
                  <a:schemeClr val="bg1">
                    <a:lumMod val="95000"/>
                  </a:schemeClr>
                </a:solidFill>
              </a:endParaRPr>
            </a:p>
            <a:p>
              <a:endParaRPr lang="de-CH" sz="2000">
                <a:solidFill>
                  <a:schemeClr val="bg1">
                    <a:lumMod val="95000"/>
                  </a:schemeClr>
                </a:solidFill>
              </a:endParaRPr>
            </a:p>
            <a:p>
              <a:endParaRPr lang="de-CH" sz="2000">
                <a:solidFill>
                  <a:schemeClr val="bg1">
                    <a:lumMod val="95000"/>
                  </a:schemeClr>
                </a:solidFill>
              </a:endParaRPr>
            </a:p>
            <a:p>
              <a:endParaRPr lang="de-CH" sz="2000">
                <a:solidFill>
                  <a:schemeClr val="bg1">
                    <a:lumMod val="95000"/>
                  </a:schemeClr>
                </a:solidFill>
              </a:endParaRPr>
            </a:p>
            <a:p>
              <a:endParaRPr lang="de-CH" sz="2000">
                <a:solidFill>
                  <a:schemeClr val="bg1">
                    <a:lumMod val="95000"/>
                  </a:schemeClr>
                </a:solidFill>
              </a:endParaRPr>
            </a:p>
            <a:p>
              <a:endParaRPr lang="en-US" sz="20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9645" name="TextBox 20"/>
            <p:cNvSpPr txBox="1">
              <a:spLocks noChangeArrowheads="1"/>
            </p:cNvSpPr>
            <p:nvPr/>
          </p:nvSpPr>
          <p:spPr bwMode="auto">
            <a:xfrm>
              <a:off x="6850845" y="2250321"/>
              <a:ext cx="2011679" cy="1282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2000" i="1">
                  <a:solidFill>
                    <a:schemeClr val="bg1">
                      <a:lumMod val="95000"/>
                    </a:schemeClr>
                  </a:solidFill>
                  <a:latin typeface="Calibri" charset="0"/>
                </a:rPr>
                <a:t>Importance of restoring the correct tibial slope to achieve good flexion!</a:t>
              </a:r>
              <a:endParaRPr lang="en-US" sz="2000" i="1">
                <a:solidFill>
                  <a:schemeClr val="bg1">
                    <a:lumMod val="95000"/>
                  </a:schemeClr>
                </a:solidFill>
                <a:latin typeface="Calibri" charset="0"/>
              </a:endParaRPr>
            </a:p>
          </p:txBody>
        </p:sp>
      </p:grpSp>
      <p:pic>
        <p:nvPicPr>
          <p:cNvPr id="15" name="image1.jpeg" descr="LOGO NOSTRO 004"/>
          <p:cNvPicPr/>
          <p:nvPr/>
        </p:nvPicPr>
        <p:blipFill>
          <a:blip r:embed="rId4">
            <a:extLst/>
          </a:blip>
          <a:srcRect l="40007" t="24437" r="35011" b="22282"/>
          <a:stretch>
            <a:fillRect/>
          </a:stretch>
        </p:blipFill>
        <p:spPr>
          <a:xfrm>
            <a:off x="35496" y="4941168"/>
            <a:ext cx="1224136" cy="1872208"/>
          </a:xfrm>
          <a:prstGeom prst="rect">
            <a:avLst/>
          </a:prstGeom>
          <a:ln>
            <a:solidFill>
              <a:srgbClr val="F2F2F2"/>
            </a:solidFill>
            <a:miter/>
          </a:ln>
        </p:spPr>
      </p:pic>
      <p:sp>
        <p:nvSpPr>
          <p:cNvPr id="19" name="Rectangle 5"/>
          <p:cNvSpPr txBox="1">
            <a:spLocks noChangeArrowheads="1"/>
          </p:cNvSpPr>
          <p:nvPr/>
        </p:nvSpPr>
        <p:spPr bwMode="auto">
          <a:xfrm>
            <a:off x="974045" y="115144"/>
            <a:ext cx="7052578" cy="5055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 b="1" dirty="0" err="1" smtClean="0">
                <a:solidFill>
                  <a:srgbClr val="F2F2F2"/>
                </a:solidFill>
                <a:latin typeface="Arial" charset="0"/>
              </a:rPr>
              <a:t>Ripristinare</a:t>
            </a:r>
            <a:r>
              <a:rPr lang="en-US" sz="3200" b="1" dirty="0" smtClean="0">
                <a:solidFill>
                  <a:srgbClr val="F2F2F2"/>
                </a:solidFill>
                <a:latin typeface="Arial" charset="0"/>
              </a:rPr>
              <a:t> </a:t>
            </a:r>
            <a:r>
              <a:rPr lang="en-US" sz="3200" b="1" dirty="0" err="1" smtClean="0">
                <a:solidFill>
                  <a:srgbClr val="F2F2F2"/>
                </a:solidFill>
                <a:latin typeface="Arial" charset="0"/>
              </a:rPr>
              <a:t>l’asse</a:t>
            </a:r>
            <a:r>
              <a:rPr lang="en-US" sz="3200" b="1" dirty="0" smtClean="0">
                <a:solidFill>
                  <a:srgbClr val="F2F2F2"/>
                </a:solidFill>
                <a:latin typeface="Arial" charset="0"/>
              </a:rPr>
              <a:t> </a:t>
            </a:r>
            <a:r>
              <a:rPr lang="en-US" sz="3200" b="1" dirty="0" err="1" smtClean="0">
                <a:solidFill>
                  <a:srgbClr val="F2F2F2"/>
                </a:solidFill>
                <a:latin typeface="Arial" charset="0"/>
              </a:rPr>
              <a:t>meccanico</a:t>
            </a:r>
            <a:endParaRPr lang="en-US" sz="3200" b="1" dirty="0">
              <a:solidFill>
                <a:srgbClr val="F2F2F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7284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6767" y="1230409"/>
            <a:ext cx="7772400" cy="147002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2F2F2"/>
                </a:solidFill>
              </a:rPr>
              <a:t>LA PTG NON E’ DA CONSIDERARE UN INTERVENTO SEMPLICE</a:t>
            </a:r>
            <a:endParaRPr lang="en-US" b="1" dirty="0">
              <a:solidFill>
                <a:srgbClr val="F2F2F2"/>
              </a:solidFill>
            </a:endParaRPr>
          </a:p>
        </p:txBody>
      </p:sp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1219200" y="5029200"/>
            <a:ext cx="2362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nl-NL">
              <a:solidFill>
                <a:srgbClr val="F2F2F2"/>
              </a:solidFill>
            </a:endParaRPr>
          </a:p>
        </p:txBody>
      </p:sp>
      <p:graphicFrame>
        <p:nvGraphicFramePr>
          <p:cNvPr id="16896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893594"/>
              </p:ext>
            </p:extLst>
          </p:nvPr>
        </p:nvGraphicFramePr>
        <p:xfrm>
          <a:off x="3581400" y="3825875"/>
          <a:ext cx="2133600" cy="240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Clip" r:id="rId3" imgW="875520" imgH="958680" progId="MS_ClipArt_Gallery.2">
                  <p:embed/>
                </p:oleObj>
              </mc:Choice>
              <mc:Fallback>
                <p:oleObj name="Clip" r:id="rId3" imgW="875520" imgH="95868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825875"/>
                        <a:ext cx="2133600" cy="240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 descr="LOGO NOSTRO 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33" y="5589425"/>
            <a:ext cx="765175" cy="1223963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38592"/>
      </p:ext>
    </p:extLst>
  </p:cSld>
  <p:clrMapOvr>
    <a:masterClrMapping/>
  </p:clrMapOvr>
  <p:transition xmlns:p14="http://schemas.microsoft.com/office/powerpoint/2010/main" advTm="1000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. Tripodo cartilagine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A. Tripodo cartilagine.thmx</Template>
  <TotalTime>8713</TotalTime>
  <Words>1280</Words>
  <Application>Microsoft Macintosh PowerPoint</Application>
  <PresentationFormat>Presentazione su schermo (4:3)</PresentationFormat>
  <Paragraphs>232</Paragraphs>
  <Slides>58</Slides>
  <Notes>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58</vt:i4>
      </vt:variant>
    </vt:vector>
  </HeadingPairs>
  <TitlesOfParts>
    <vt:vector size="60" baseType="lpstr">
      <vt:lpstr>A. Tripodo cartilagine</vt:lpstr>
      <vt:lpstr>Clip</vt:lpstr>
      <vt:lpstr>Presentazione di PowerPoint</vt:lpstr>
      <vt:lpstr>Presentazione di PowerPoint</vt:lpstr>
      <vt:lpstr>Presentazione di PowerPoint</vt:lpstr>
      <vt:lpstr>Presentazione di PowerPoint</vt:lpstr>
      <vt:lpstr>OBIETTIVO PRINCIPALE:</vt:lpstr>
      <vt:lpstr>Chiave della durata nel tempo:</vt:lpstr>
      <vt:lpstr>Coronal Alignment and Failure Rate</vt:lpstr>
      <vt:lpstr>Sagittal Alignment and Function</vt:lpstr>
      <vt:lpstr>LA PTG NON E’ DA CONSIDERARE UN INTERVENTO SEMPLICE</vt:lpstr>
      <vt:lpstr>PLANNING PREOPERATORIO  PROTESI TOTALE ANCA</vt:lpstr>
      <vt:lpstr>Presentazione di PowerPoint</vt:lpstr>
      <vt:lpstr>TC PREOP</vt:lpstr>
      <vt:lpstr>Presentazione di PowerPoint</vt:lpstr>
      <vt:lpstr>Presentazione di PowerPoint</vt:lpstr>
      <vt:lpstr>RX preop</vt:lpstr>
      <vt:lpstr>Templating Method Femoral Size</vt:lpstr>
      <vt:lpstr>Templating Method Tibial Size</vt:lpstr>
      <vt:lpstr>Templating Method Alignment</vt:lpstr>
      <vt:lpstr>Templating Method Alignment</vt:lpstr>
      <vt:lpstr>L’ENTRY POINT è INDIVIDUALE  come lo è il paziente.   </vt:lpstr>
      <vt:lpstr>The entry point :</vt:lpstr>
      <vt:lpstr>Si raccomanda:</vt:lpstr>
      <vt:lpstr>Templating Primary TKA Conclusioni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Donna 68aa</vt:lpstr>
      <vt:lpstr>Donna 68aa</vt:lpstr>
      <vt:lpstr>Donna 75aa</vt:lpstr>
      <vt:lpstr>Donna 75aa</vt:lpstr>
      <vt:lpstr>Donna 75aa</vt:lpstr>
      <vt:lpstr>Donna 75aa</vt:lpstr>
      <vt:lpstr>Donna 75aa</vt:lpstr>
      <vt:lpstr>Presentazione di PowerPoint</vt:lpstr>
      <vt:lpstr>Donna 67aa</vt:lpstr>
      <vt:lpstr>Donna 67aa</vt:lpstr>
      <vt:lpstr>Donna 67aa</vt:lpstr>
      <vt:lpstr>Presentazione di PowerPoint</vt:lpstr>
      <vt:lpstr>Uomo 56aa</vt:lpstr>
      <vt:lpstr>Uomo 45aa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MA QUANDO POSSIBILE:</vt:lpstr>
      <vt:lpstr>MA QUANDO POSSIBILE:</vt:lpstr>
      <vt:lpstr>MA QUANDO POSSIBILE: MONOCOMPARTIMENTALI</vt:lpstr>
      <vt:lpstr>MA QUANDO POSSIBILE: MONOCOMPARTIMENTALI</vt:lpstr>
      <vt:lpstr>Presentazione di PowerPoint</vt:lpstr>
      <vt:lpstr>Presentazione di PowerPoint</vt:lpstr>
      <vt:lpstr>Presentazione di PowerPoint</vt:lpstr>
    </vt:vector>
  </TitlesOfParts>
  <Company>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x x</dc:creator>
  <cp:lastModifiedBy>x x</cp:lastModifiedBy>
  <cp:revision>35</cp:revision>
  <dcterms:created xsi:type="dcterms:W3CDTF">2015-11-09T09:37:51Z</dcterms:created>
  <dcterms:modified xsi:type="dcterms:W3CDTF">2015-12-05T09:22:51Z</dcterms:modified>
</cp:coreProperties>
</file>